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6858000" cx="9144000"/>
  <p:notesSz cx="6858000" cy="9144000"/>
  <p:embeddedFontLst>
    <p:embeddedFont>
      <p:font typeface="M PLUS 1p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PLUS1p-regular.fntdata"/><Relationship Id="rId81" Type="http://schemas.openxmlformats.org/officeDocument/2006/relationships/font" Target="fonts/MPLUS1p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d34ec9dd5_1_1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d34ec9dd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d34ec9dd5_1_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d34ec9dd5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d34ec9dd5_1_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d34ec9dd5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d34ec9dd5_1_1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d34ec9dd5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d34ec9dd5_1_2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d34ec9dd5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d34ec9dd5_1_2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5d34ec9dd5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d34ec9dd5_1_3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d34ec9dd5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d34ec9dd5_1_3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d34ec9dd5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5d34ec9dd5_1_3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5d34ec9dd5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5fdc59d75c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5fdc59d75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d34ec9dd5_1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d34ec9dd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d34ec9dd5_1_3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d34ec9dd5_1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d34ec9dd5_1_4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d34ec9dd5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d34ec9dd5_1_4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5d34ec9dd5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d34ec9dd5_1_4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d34ec9dd5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5d34ec9dd5_1_4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5d34ec9dd5_1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5d34ec9dd5_1_4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5d34ec9dd5_1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d34ec9dd5_1_5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d34ec9dd5_1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5d34ec9dd5_1_7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5d34ec9dd5_1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5d34ec9dd5_1_8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5d34ec9dd5_1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5d34ec9dd5_1_9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5d34ec9dd5_1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d34ec9dd5_1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d34ec9dd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5d34ec9dd5_1_9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5d34ec9dd5_1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5d34ec9dd5_1_1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5d34ec9dd5_1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d34ec9dd5_1_12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5d34ec9dd5_1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5d34ec9dd5_1_12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5d34ec9dd5_1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5d4128ea3a_0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5d4128ea3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5d34ec9dd5_1_12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5d34ec9dd5_1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d34ec9dd5_1_12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d34ec9dd5_1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5d34ec9dd5_1_13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5d34ec9dd5_1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5d34ec9dd5_1_13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5d34ec9dd5_1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5d34ec9dd5_1_14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5d34ec9dd5_1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d34ec9dd5_1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d34ec9dd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5d34ec9dd5_1_14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5d34ec9dd5_1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5d34ec9dd5_1_14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5d34ec9dd5_1_1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5d34ec9dd5_1_15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5d34ec9dd5_1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5d34ec9dd5_1_15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5d34ec9dd5_1_1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5d34ec9dd5_1_15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5d34ec9dd5_1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5d4128ea3a_0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5d4128ea3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5d34ec9dd5_1_15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5d34ec9dd5_1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5d34ec9dd5_1_15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5d34ec9dd5_1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d4128ea3a_0_1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d4128ea3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5d34ec9dd5_1_15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5d34ec9dd5_1_1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d34ec9dd5_1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d34ec9dd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5d34ec9dd5_1_15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5d34ec9dd5_1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5d4128ea3a_0_1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5d4128ea3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5d34ec9dd5_1_15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5d34ec9dd5_1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5d34ec9dd5_1_15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5d34ec9dd5_1_1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5d34ec9dd5_1_16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5d34ec9dd5_1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5d34ec9dd5_1_16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5d34ec9dd5_1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5d34ec9dd5_1_16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5d34ec9dd5_1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5d34ec9dd5_1_16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5d34ec9dd5_1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5d4128ea3a_0_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5d4128ea3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5d34ec9dd5_1_16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5d34ec9dd5_1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d34ec9dd5_1_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d34ec9dd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5d34ec9dd5_1_16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5d34ec9dd5_1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5d4128ea3a_0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5d4128ea3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5d34ec9dd5_1_16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5d34ec9dd5_1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5d34ec9dd5_1_18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15d34ec9dd5_1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5d34ec9dd5_1_16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5d34ec9dd5_1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5d34ec9dd5_1_17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5d34ec9dd5_1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5d4128ea3a_0_1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15d4128ea3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5d34ec9dd5_1_17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15d34ec9dd5_1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5d4128ea3a_0_1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5d4128ea3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5d34ec9dd5_1_17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5d34ec9dd5_1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d34ec9dd5_1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d34ec9dd5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5d34ec9dd5_1_17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5d34ec9dd5_1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5d34ec9dd5_1_17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15d34ec9dd5_1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5d34ec9dd5_1_17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5d34ec9dd5_1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5d34ec9dd5_1_17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5d34ec9dd5_1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5d34ec9dd5_1_18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5d34ec9dd5_1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d34ec9dd5_1_2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5d34ec9dd5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d34ec9dd5_1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5d34ec9dd5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Relationship Id="rId4" Type="http://schemas.openxmlformats.org/officeDocument/2006/relationships/image" Target="../media/image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Relationship Id="rId4" Type="http://schemas.openxmlformats.org/officeDocument/2006/relationships/image" Target="../media/image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Relationship Id="rId4" Type="http://schemas.openxmlformats.org/officeDocument/2006/relationships/image" Target="../media/image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Relationship Id="rId4" Type="http://schemas.openxmlformats.org/officeDocument/2006/relationships/image" Target="../media/image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Relationship Id="rId4" Type="http://schemas.openxmlformats.org/officeDocument/2006/relationships/image" Target="../media/image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png"/><Relationship Id="rId4" Type="http://schemas.openxmlformats.org/officeDocument/2006/relationships/image" Target="../media/image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1.png"/><Relationship Id="rId4" Type="http://schemas.openxmlformats.org/officeDocument/2006/relationships/image" Target="../media/image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Relationship Id="rId4" Type="http://schemas.openxmlformats.org/officeDocument/2006/relationships/image" Target="../media/image3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9050" y="0"/>
            <a:ext cx="9144000" cy="34293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This is a slide for a paper “OCR-free Document Understanding Transformer”</a:t>
            </a:r>
            <a:endParaRPr b="1" sz="1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-72600" y="1746333"/>
            <a:ext cx="9254700" cy="23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OCR-free Document Understanding Transformer</a:t>
            </a:r>
            <a:endParaRPr b="1" sz="29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1405" y="3573733"/>
            <a:ext cx="91227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Geewook Kim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1 *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Teakgyu Hong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4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Moonbin Yim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2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Jeongyeon Nam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Jinyoung Park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5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</a:t>
            </a:r>
            <a:b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Jinyeong Yim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6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Wonseok Hwang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7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Sangdoo Yun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Dongyoon Han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Seunghyun Park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br>
              <a:rPr b="1" baseline="30000" lang="en" sz="1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baseline="30000" lang="en" sz="19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* gwkim.rsrch@gmail.com</a:t>
            </a:r>
            <a:br>
              <a:rPr b="1" baseline="30000" lang="en" sz="1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NAVER CLOVA 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2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NAVER Search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NAVER AI Lab 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4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Upstage 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5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Tmax 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6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Google 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7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LBox</a:t>
            </a:r>
            <a:endParaRPr b="1" baseline="30000" sz="13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550" y="101601"/>
            <a:ext cx="35919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</a:t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And then, a text recognizer reads all texts in the extracted boxes.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177" name="Google Shape;177;p22"/>
          <p:cNvCxnSpPr>
            <a:stCxn id="178" idx="3"/>
            <a:endCxn id="179" idx="1"/>
          </p:cNvCxnSpPr>
          <p:nvPr/>
        </p:nvCxnSpPr>
        <p:spPr>
          <a:xfrm flipH="1" rot="10800000">
            <a:off x="1556801" y="3210271"/>
            <a:ext cx="606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2"/>
          <p:cNvCxnSpPr>
            <a:stCxn id="179" idx="3"/>
            <a:endCxn id="181" idx="1"/>
          </p:cNvCxnSpPr>
          <p:nvPr/>
        </p:nvCxnSpPr>
        <p:spPr>
          <a:xfrm>
            <a:off x="3719661" y="3210276"/>
            <a:ext cx="687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69975"/>
            <a:ext cx="1556801" cy="289139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 b="0" l="69" r="59" t="0"/>
          <a:stretch/>
        </p:blipFill>
        <p:spPr>
          <a:xfrm>
            <a:off x="2162856" y="1764575"/>
            <a:ext cx="1556805" cy="28914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3" name="Google Shape;183;p22"/>
          <p:cNvCxnSpPr/>
          <p:nvPr/>
        </p:nvCxnSpPr>
        <p:spPr>
          <a:xfrm>
            <a:off x="1813706" y="2417488"/>
            <a:ext cx="544500" cy="717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/>
          <p:cNvCxnSpPr/>
          <p:nvPr/>
        </p:nvCxnSpPr>
        <p:spPr>
          <a:xfrm flipH="1">
            <a:off x="3488281" y="2360900"/>
            <a:ext cx="635100" cy="746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5" name="Google Shape;18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3707" y="1957690"/>
            <a:ext cx="2296780" cy="3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2"/>
          <p:cNvSpPr txBox="1"/>
          <p:nvPr/>
        </p:nvSpPr>
        <p:spPr>
          <a:xfrm>
            <a:off x="1027450" y="479444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Detection!         Recognition!          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4406602" y="1769975"/>
            <a:ext cx="2120400" cy="289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{ "words": [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"id": 1,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"bbox":[[360,2048],...,[355,2127]],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"text": "3002-Kyoto"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},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"id": 2,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"bbox":[[801,2074],...,[801,2139]],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"text": "Choco"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},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"id": 3,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"bbox":[[1035,2074],...,[1035,2147]],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"text": "Mochi"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},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"id": 4,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"bbox":[[761,2172],...,[761,2253]],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"text": "14.000"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}, …,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"id": 22,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"bbox":[[1573,3030],...,[1571,3126]],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"text": "50.000"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}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]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}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6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</a:t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This two parts are also called as Optical Character Recognition (OCR).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196" name="Google Shape;196;p23"/>
          <p:cNvCxnSpPr>
            <a:stCxn id="197" idx="3"/>
            <a:endCxn id="198" idx="1"/>
          </p:cNvCxnSpPr>
          <p:nvPr/>
        </p:nvCxnSpPr>
        <p:spPr>
          <a:xfrm flipH="1" rot="10800000">
            <a:off x="1556801" y="3210271"/>
            <a:ext cx="606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3"/>
          <p:cNvCxnSpPr>
            <a:stCxn id="198" idx="3"/>
            <a:endCxn id="200" idx="1"/>
          </p:cNvCxnSpPr>
          <p:nvPr/>
        </p:nvCxnSpPr>
        <p:spPr>
          <a:xfrm>
            <a:off x="3719661" y="3210276"/>
            <a:ext cx="687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69975"/>
            <a:ext cx="1556801" cy="289139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4">
            <a:alphaModFix/>
          </a:blip>
          <a:srcRect b="0" l="69" r="59" t="0"/>
          <a:stretch/>
        </p:blipFill>
        <p:spPr>
          <a:xfrm>
            <a:off x="2162856" y="1764575"/>
            <a:ext cx="1556805" cy="28914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2" name="Google Shape;202;p23"/>
          <p:cNvCxnSpPr/>
          <p:nvPr/>
        </p:nvCxnSpPr>
        <p:spPr>
          <a:xfrm>
            <a:off x="1813706" y="2417488"/>
            <a:ext cx="544500" cy="717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3488281" y="2360900"/>
            <a:ext cx="635100" cy="746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04" name="Google Shape;2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3707" y="1957690"/>
            <a:ext cx="2296780" cy="3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3"/>
          <p:cNvSpPr txBox="1"/>
          <p:nvPr/>
        </p:nvSpPr>
        <p:spPr>
          <a:xfrm>
            <a:off x="1027450" y="479444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Detection!         Recognition!          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4406602" y="1769975"/>
            <a:ext cx="2120400" cy="289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{ "words": [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"id": 1,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"bbox":[[360,2048],...,[355,2127]],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"text": "3002-Kyoto"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},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"id": 2,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"bbox":[[801,2074],...,[801,2139]],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"text": "Choco"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},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"id": 3,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"bbox":[[1035,2074],...,[1035,2147]],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"text": "Mochi"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},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"id": 4,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"bbox":[[761,2172],...,[761,2253]],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"text": "14.000"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}, …,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"id": 22,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"bbox":[[1573,3030],...,[1571,3126]],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    "text": "50.000"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}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]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}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07" name="Google Shape;207;p23"/>
          <p:cNvSpPr/>
          <p:nvPr/>
        </p:nvSpPr>
        <p:spPr>
          <a:xfrm rot="-5400000">
            <a:off x="3169000" y="4240271"/>
            <a:ext cx="199500" cy="2410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08" name="Google Shape;208;p23"/>
          <p:cNvSpPr txBox="1"/>
          <p:nvPr/>
        </p:nvSpPr>
        <p:spPr>
          <a:xfrm>
            <a:off x="2780050" y="5446051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OCR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6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</a:t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Finally, the OCR results are fed to a following module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to get full information of the document.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217" name="Google Shape;217;p24"/>
          <p:cNvCxnSpPr>
            <a:stCxn id="218" idx="3"/>
            <a:endCxn id="219" idx="1"/>
          </p:cNvCxnSpPr>
          <p:nvPr/>
        </p:nvCxnSpPr>
        <p:spPr>
          <a:xfrm flipH="1" rot="10800000">
            <a:off x="1556801" y="3210271"/>
            <a:ext cx="606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0" name="Google Shape;220;p24"/>
          <p:cNvSpPr txBox="1"/>
          <p:nvPr/>
        </p:nvSpPr>
        <p:spPr>
          <a:xfrm>
            <a:off x="7112300" y="1764575"/>
            <a:ext cx="2020500" cy="28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/>
              <a:t>{ "items": [ 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/>
              <a:t>    {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/>
              <a:t>      "name": "</a:t>
            </a:r>
            <a:r>
              <a:rPr b="1" lang="en" sz="750">
                <a:solidFill>
                  <a:srgbClr val="008B53"/>
                </a:solidFill>
              </a:rPr>
              <a:t>3002-Kyoto Choco Mochi</a:t>
            </a:r>
            <a:r>
              <a:rPr lang="en" sz="750">
                <a:solidFill>
                  <a:srgbClr val="000000"/>
                </a:solidFill>
              </a:rPr>
              <a:t>"</a:t>
            </a:r>
            <a:r>
              <a:rPr lang="en" sz="750"/>
              <a:t>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/>
              <a:t>      "count": 2,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"priceInfo": {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      "unitPrice": 14000,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000000"/>
                </a:solidFill>
              </a:rPr>
              <a:t>        "price": 28000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/>
              <a:t>      }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},</a:t>
            </a:r>
            <a:r>
              <a:rPr lang="en" sz="750">
                <a:solidFill>
                  <a:srgbClr val="000000"/>
                </a:solidFill>
              </a:rPr>
              <a:t> {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    "name": "1001 - Choco Bun",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    "count": 1,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    "priceInfo": {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      "unitPrice": 22000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      "price": 22000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    }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  }, ...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],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"total": [ { 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    "menuqty_cnt": 4, 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    "total_price": 50000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  } </a:t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</a:rPr>
              <a:t>  ]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/>
              <a:t>}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≈</a:t>
            </a:r>
            <a:endParaRPr sz="500"/>
          </a:p>
        </p:txBody>
      </p:sp>
      <p:sp>
        <p:nvSpPr>
          <p:cNvPr id="221" name="Google Shape;221;p24"/>
          <p:cNvSpPr txBox="1"/>
          <p:nvPr/>
        </p:nvSpPr>
        <p:spPr>
          <a:xfrm>
            <a:off x="4406602" y="1769975"/>
            <a:ext cx="2120400" cy="289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{ "words": [ {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"id": 1,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"bbox":[[360,2048],...,[355,2127]],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"text": "</a:t>
            </a:r>
            <a:r>
              <a:rPr b="1" lang="en" sz="750">
                <a:solidFill>
                  <a:srgbClr val="008B53"/>
                </a:solidFill>
              </a:rPr>
              <a:t>3002-Kyoto</a:t>
            </a:r>
            <a:r>
              <a:rPr lang="en" sz="750"/>
              <a:t>"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}, {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"id": 2,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</a:t>
            </a:r>
            <a:r>
              <a:rPr lang="en" sz="750">
                <a:solidFill>
                  <a:srgbClr val="000000"/>
                </a:solidFill>
              </a:rPr>
              <a:t>bbox</a:t>
            </a:r>
            <a:r>
              <a:rPr lang="en" sz="750"/>
              <a:t>":[[801,2074],...,[801,2139]],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"text": "</a:t>
            </a:r>
            <a:r>
              <a:rPr b="1" lang="en" sz="750">
                <a:solidFill>
                  <a:srgbClr val="008B53"/>
                </a:solidFill>
              </a:rPr>
              <a:t>Choco</a:t>
            </a:r>
            <a:r>
              <a:rPr lang="en" sz="750"/>
              <a:t>"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}, {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"id": 3,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</a:t>
            </a:r>
            <a:r>
              <a:rPr lang="en" sz="750">
                <a:solidFill>
                  <a:srgbClr val="000000"/>
                </a:solidFill>
              </a:rPr>
              <a:t>bbox</a:t>
            </a:r>
            <a:r>
              <a:rPr lang="en" sz="750"/>
              <a:t>":[[1035,2074],...,[1035,2147]],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"text": "</a:t>
            </a:r>
            <a:r>
              <a:rPr b="1" lang="en" sz="750">
                <a:solidFill>
                  <a:srgbClr val="008B53"/>
                </a:solidFill>
              </a:rPr>
              <a:t>Mochi</a:t>
            </a:r>
            <a:r>
              <a:rPr lang="en" sz="750"/>
              <a:t>"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}, {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"id": 4,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</a:t>
            </a:r>
            <a:r>
              <a:rPr lang="en" sz="750">
                <a:solidFill>
                  <a:srgbClr val="000000"/>
                </a:solidFill>
              </a:rPr>
              <a:t>bbox</a:t>
            </a:r>
            <a:r>
              <a:rPr lang="en" sz="750"/>
              <a:t>":[[761,2172],...,[761,2253]],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"text": "14.000"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}, …, {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"id": 22,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</a:t>
            </a:r>
            <a:r>
              <a:rPr lang="en" sz="750">
                <a:solidFill>
                  <a:srgbClr val="000000"/>
                </a:solidFill>
              </a:rPr>
              <a:t>bbox</a:t>
            </a:r>
            <a:r>
              <a:rPr lang="en" sz="750"/>
              <a:t>":[[1573,3030],...,[1571,3126]],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    "text": "50.000"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    }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    ]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}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22" name="Google Shape;222;p24"/>
          <p:cNvCxnSpPr>
            <a:stCxn id="219" idx="3"/>
            <a:endCxn id="221" idx="1"/>
          </p:cNvCxnSpPr>
          <p:nvPr/>
        </p:nvCxnSpPr>
        <p:spPr>
          <a:xfrm>
            <a:off x="3719661" y="3210276"/>
            <a:ext cx="687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4"/>
          <p:cNvCxnSpPr>
            <a:stCxn id="221" idx="3"/>
            <a:endCxn id="220" idx="1"/>
          </p:cNvCxnSpPr>
          <p:nvPr/>
        </p:nvCxnSpPr>
        <p:spPr>
          <a:xfrm flipH="1" rot="10800000">
            <a:off x="6527002" y="3210275"/>
            <a:ext cx="5853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69" r="59" t="0"/>
          <a:stretch/>
        </p:blipFill>
        <p:spPr>
          <a:xfrm>
            <a:off x="2162856" y="1764575"/>
            <a:ext cx="1556805" cy="28914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69975"/>
            <a:ext cx="1556801" cy="289139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4" name="Google Shape;224;p24"/>
          <p:cNvCxnSpPr/>
          <p:nvPr/>
        </p:nvCxnSpPr>
        <p:spPr>
          <a:xfrm>
            <a:off x="1813706" y="2417488"/>
            <a:ext cx="544500" cy="717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4"/>
          <p:cNvCxnSpPr/>
          <p:nvPr/>
        </p:nvCxnSpPr>
        <p:spPr>
          <a:xfrm flipH="1">
            <a:off x="3488281" y="2360900"/>
            <a:ext cx="635100" cy="746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3707" y="1957690"/>
            <a:ext cx="2296780" cy="3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24"/>
          <p:cNvSpPr txBox="1"/>
          <p:nvPr/>
        </p:nvSpPr>
        <p:spPr>
          <a:xfrm>
            <a:off x="1027450" y="479444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Detection!         Recognition!          Parsing!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28" name="Google Shape;228;p24"/>
          <p:cNvSpPr/>
          <p:nvPr/>
        </p:nvSpPr>
        <p:spPr>
          <a:xfrm rot="-5400000">
            <a:off x="3169000" y="4240271"/>
            <a:ext cx="199500" cy="2410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29" name="Google Shape;229;p24"/>
          <p:cNvSpPr txBox="1"/>
          <p:nvPr/>
        </p:nvSpPr>
        <p:spPr>
          <a:xfrm>
            <a:off x="2780050" y="5446051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OCR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 rotWithShape="1">
          <a:blip r:embed="rId6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of the </a:t>
            </a:r>
            <a:r>
              <a:rPr lang="en"/>
              <a:t>Parsing Stage</a:t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example, in most methods, BIO-tags are predicted by a backbone.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3709800" y="4047600"/>
            <a:ext cx="53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 </a:t>
            </a:r>
            <a:r>
              <a:rPr b="1" lang="en">
                <a:solidFill>
                  <a:srgbClr val="93C47D"/>
                </a:solidFill>
              </a:rPr>
              <a:t>3002-Kyoto   Choco   Mochi</a:t>
            </a:r>
            <a:r>
              <a:rPr b="1" lang="en"/>
              <a:t>   </a:t>
            </a:r>
            <a:r>
              <a:rPr b="1" lang="en">
                <a:solidFill>
                  <a:srgbClr val="8E7CC3"/>
                </a:solidFill>
              </a:rPr>
              <a:t>14,      000</a:t>
            </a:r>
            <a:r>
              <a:rPr b="1" lang="en"/>
              <a:t>     … </a:t>
            </a:r>
            <a:endParaRPr b="1"/>
          </a:p>
        </p:txBody>
      </p:sp>
      <p:sp>
        <p:nvSpPr>
          <p:cNvPr id="239" name="Google Shape;239;p25"/>
          <p:cNvSpPr txBox="1"/>
          <p:nvPr/>
        </p:nvSpPr>
        <p:spPr>
          <a:xfrm>
            <a:off x="3969350" y="2686500"/>
            <a:ext cx="45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93C47D"/>
                </a:solidFill>
              </a:rPr>
              <a:t>B-name   </a:t>
            </a:r>
            <a:r>
              <a:rPr b="1" lang="en">
                <a:solidFill>
                  <a:srgbClr val="93C47D"/>
                </a:solidFill>
              </a:rPr>
              <a:t>    </a:t>
            </a:r>
            <a:r>
              <a:rPr b="1" lang="en">
                <a:solidFill>
                  <a:srgbClr val="93C47D"/>
                </a:solidFill>
              </a:rPr>
              <a:t> I-name  I-name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8E7CC3"/>
                </a:solidFill>
              </a:rPr>
              <a:t>B-price I-price </a:t>
            </a:r>
            <a:r>
              <a:rPr b="1" lang="en">
                <a:solidFill>
                  <a:srgbClr val="000000"/>
                </a:solidFill>
              </a:rPr>
              <a:t>  </a:t>
            </a:r>
            <a:endParaRPr b="1"/>
          </a:p>
        </p:txBody>
      </p:sp>
      <p:sp>
        <p:nvSpPr>
          <p:cNvPr id="240" name="Google Shape;240;p25"/>
          <p:cNvSpPr/>
          <p:nvPr/>
        </p:nvSpPr>
        <p:spPr>
          <a:xfrm>
            <a:off x="4315375" y="3040025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1" name="Google Shape;241;p25"/>
          <p:cNvSpPr/>
          <p:nvPr/>
        </p:nvSpPr>
        <p:spPr>
          <a:xfrm>
            <a:off x="5229775" y="3040025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2" name="Google Shape;242;p25"/>
          <p:cNvSpPr/>
          <p:nvPr/>
        </p:nvSpPr>
        <p:spPr>
          <a:xfrm>
            <a:off x="5915575" y="3040025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3" name="Google Shape;243;p25"/>
          <p:cNvSpPr/>
          <p:nvPr/>
        </p:nvSpPr>
        <p:spPr>
          <a:xfrm>
            <a:off x="6448975" y="3040025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4" name="Google Shape;244;p25"/>
          <p:cNvSpPr/>
          <p:nvPr/>
        </p:nvSpPr>
        <p:spPr>
          <a:xfrm>
            <a:off x="7058575" y="3055754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5" name="Google Shape;245;p25"/>
          <p:cNvSpPr/>
          <p:nvPr/>
        </p:nvSpPr>
        <p:spPr>
          <a:xfrm>
            <a:off x="3654750" y="3134400"/>
            <a:ext cx="3830100" cy="865500"/>
          </a:xfrm>
          <a:prstGeom prst="rect">
            <a:avLst/>
          </a:prstGeom>
          <a:solidFill>
            <a:srgbClr val="A4C2F4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Transformer Backbone</a:t>
            </a:r>
            <a:br>
              <a:rPr b="1" lang="en" sz="2200"/>
            </a:br>
            <a:r>
              <a:rPr b="1" lang="en" sz="2200"/>
              <a:t>(BERT, LayoutLM, …)</a:t>
            </a:r>
            <a:endParaRPr b="1" sz="2200"/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b="0" l="0" r="11253" t="33368"/>
          <a:stretch/>
        </p:blipFill>
        <p:spPr>
          <a:xfrm>
            <a:off x="338950" y="2153100"/>
            <a:ext cx="2499526" cy="34853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" name="Google Shape;247;p25"/>
          <p:cNvSpPr/>
          <p:nvPr/>
        </p:nvSpPr>
        <p:spPr>
          <a:xfrm>
            <a:off x="3717875" y="5049925"/>
            <a:ext cx="1837800" cy="7635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22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22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2982775" y="5180324"/>
            <a:ext cx="561600" cy="4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/>
          <p:nvPr/>
        </p:nvSpPr>
        <p:spPr>
          <a:xfrm rot="-5400000">
            <a:off x="4344475" y="4446175"/>
            <a:ext cx="416400" cy="4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5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Details of the Parsing Stage</a:t>
            </a:r>
            <a:endParaRPr/>
          </a:p>
        </p:txBody>
      </p:sp>
      <p:sp>
        <p:nvSpPr>
          <p:cNvPr id="257" name="Google Shape;257;p26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Then, the tag sequence is converted into a final data format (e.g., JSON).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709800" y="4047600"/>
            <a:ext cx="53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 </a:t>
            </a:r>
            <a:r>
              <a:rPr b="1" lang="en">
                <a:solidFill>
                  <a:srgbClr val="93C47D"/>
                </a:solidFill>
              </a:rPr>
              <a:t>3002-Kyoto   Choco   Mochi</a:t>
            </a:r>
            <a:r>
              <a:rPr b="1" lang="en"/>
              <a:t>   </a:t>
            </a:r>
            <a:r>
              <a:rPr b="1" lang="en">
                <a:solidFill>
                  <a:srgbClr val="8E7CC3"/>
                </a:solidFill>
              </a:rPr>
              <a:t>14,      000</a:t>
            </a:r>
            <a:r>
              <a:rPr b="1" lang="en"/>
              <a:t>     … </a:t>
            </a:r>
            <a:endParaRPr b="1"/>
          </a:p>
        </p:txBody>
      </p:sp>
      <p:sp>
        <p:nvSpPr>
          <p:cNvPr id="259" name="Google Shape;259;p26"/>
          <p:cNvSpPr txBox="1"/>
          <p:nvPr/>
        </p:nvSpPr>
        <p:spPr>
          <a:xfrm>
            <a:off x="3969350" y="2686500"/>
            <a:ext cx="45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93C47D"/>
                </a:solidFill>
              </a:rPr>
              <a:t>B-name        I-name  I-name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8E7CC3"/>
                </a:solidFill>
              </a:rPr>
              <a:t>B-price I-price </a:t>
            </a:r>
            <a:r>
              <a:rPr b="1" lang="en">
                <a:solidFill>
                  <a:srgbClr val="000000"/>
                </a:solidFill>
              </a:rPr>
              <a:t>  </a:t>
            </a:r>
            <a:endParaRPr b="1"/>
          </a:p>
        </p:txBody>
      </p:sp>
      <p:sp>
        <p:nvSpPr>
          <p:cNvPr id="260" name="Google Shape;260;p26"/>
          <p:cNvSpPr/>
          <p:nvPr/>
        </p:nvSpPr>
        <p:spPr>
          <a:xfrm>
            <a:off x="4315375" y="3040025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1" name="Google Shape;261;p26"/>
          <p:cNvSpPr/>
          <p:nvPr/>
        </p:nvSpPr>
        <p:spPr>
          <a:xfrm>
            <a:off x="5229775" y="3040025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2" name="Google Shape;262;p26"/>
          <p:cNvSpPr/>
          <p:nvPr/>
        </p:nvSpPr>
        <p:spPr>
          <a:xfrm>
            <a:off x="5915575" y="3040025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3" name="Google Shape;263;p26"/>
          <p:cNvSpPr/>
          <p:nvPr/>
        </p:nvSpPr>
        <p:spPr>
          <a:xfrm>
            <a:off x="6448975" y="3040025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4" name="Google Shape;264;p26"/>
          <p:cNvSpPr/>
          <p:nvPr/>
        </p:nvSpPr>
        <p:spPr>
          <a:xfrm>
            <a:off x="7058575" y="3055754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5" name="Google Shape;265;p26"/>
          <p:cNvSpPr/>
          <p:nvPr/>
        </p:nvSpPr>
        <p:spPr>
          <a:xfrm>
            <a:off x="3654750" y="3134400"/>
            <a:ext cx="3830100" cy="865500"/>
          </a:xfrm>
          <a:prstGeom prst="rect">
            <a:avLst/>
          </a:prstGeom>
          <a:solidFill>
            <a:srgbClr val="A4C2F4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Transformer Backbone</a:t>
            </a:r>
            <a:br>
              <a:rPr b="1" lang="en" sz="2200"/>
            </a:br>
            <a:r>
              <a:rPr b="1" lang="en" sz="2200"/>
              <a:t>(BERT, LayoutLM, …)</a:t>
            </a:r>
            <a:endParaRPr b="1" sz="2200"/>
          </a:p>
        </p:txBody>
      </p:sp>
      <p:pic>
        <p:nvPicPr>
          <p:cNvPr id="266" name="Google Shape;266;p26"/>
          <p:cNvPicPr preferRelativeResize="0"/>
          <p:nvPr/>
        </p:nvPicPr>
        <p:blipFill rotWithShape="1">
          <a:blip r:embed="rId3">
            <a:alphaModFix/>
          </a:blip>
          <a:srcRect b="0" l="0" r="11253" t="33368"/>
          <a:stretch/>
        </p:blipFill>
        <p:spPr>
          <a:xfrm>
            <a:off x="338950" y="2153100"/>
            <a:ext cx="2499526" cy="34853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p26"/>
          <p:cNvSpPr/>
          <p:nvPr/>
        </p:nvSpPr>
        <p:spPr>
          <a:xfrm>
            <a:off x="3717875" y="5049925"/>
            <a:ext cx="1837800" cy="7635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22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22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2982775" y="5180324"/>
            <a:ext cx="561600" cy="4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 rot="-5400000">
            <a:off x="4344475" y="4446175"/>
            <a:ext cx="416400" cy="4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 txBox="1"/>
          <p:nvPr/>
        </p:nvSpPr>
        <p:spPr>
          <a:xfrm>
            <a:off x="5452725" y="529800"/>
            <a:ext cx="5226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 PLUS 1p"/>
                <a:ea typeface="M PLUS 1p"/>
                <a:cs typeface="M PLUS 1p"/>
                <a:sym typeface="M PLUS 1p"/>
              </a:rPr>
              <a:t>{ "menu": [</a:t>
            </a:r>
            <a:endParaRPr b="1" sz="15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 PLUS 1p"/>
                <a:ea typeface="M PLUS 1p"/>
                <a:cs typeface="M PLUS 1p"/>
                <a:sym typeface="M PLUS 1p"/>
              </a:rPr>
              <a:t>    {</a:t>
            </a:r>
            <a:endParaRPr b="1" sz="15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 PLUS 1p"/>
                <a:ea typeface="M PLUS 1p"/>
                <a:cs typeface="M PLUS 1p"/>
                <a:sym typeface="M PLUS 1p"/>
              </a:rPr>
              <a:t>      "nm": "3002-Kyoto Choco Mochi",</a:t>
            </a:r>
            <a:endParaRPr b="1" sz="15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 PLUS 1p"/>
                <a:ea typeface="M PLUS 1p"/>
                <a:cs typeface="M PLUS 1p"/>
                <a:sym typeface="M PLUS 1p"/>
              </a:rPr>
              <a:t>      "unitprice": "14.000",</a:t>
            </a:r>
            <a:endParaRPr b="1" sz="15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 PLUS 1p"/>
                <a:ea typeface="M PLUS 1p"/>
                <a:cs typeface="M PLUS 1p"/>
                <a:sym typeface="M PLUS 1p"/>
              </a:rPr>
              <a:t>      "cnt": "x2",</a:t>
            </a:r>
            <a:endParaRPr b="1" sz="15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 PLUS 1p"/>
                <a:ea typeface="M PLUS 1p"/>
                <a:cs typeface="M PLUS 1p"/>
                <a:sym typeface="M PLUS 1p"/>
              </a:rPr>
              <a:t>      "price": "28.000"</a:t>
            </a:r>
            <a:endParaRPr b="1" sz="15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 PLUS 1p"/>
                <a:ea typeface="M PLUS 1p"/>
                <a:cs typeface="M PLUS 1p"/>
                <a:sym typeface="M PLUS 1p"/>
              </a:rPr>
              <a:t>    }, … }</a:t>
            </a:r>
            <a:endParaRPr b="1" sz="15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71" name="Google Shape;271;p26"/>
          <p:cNvSpPr/>
          <p:nvPr/>
        </p:nvSpPr>
        <p:spPr>
          <a:xfrm rot="-5400000">
            <a:off x="6183450" y="2277550"/>
            <a:ext cx="416400" cy="4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6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Model: Overview</a:t>
            </a:r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Overall, the conventional VDU methods can be summarized as shown in the figure.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2293052" y="1432033"/>
            <a:ext cx="1641300" cy="6741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16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4111730" y="2302190"/>
            <a:ext cx="2701200" cy="8058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1814177" y="1681427"/>
            <a:ext cx="3741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4" name="Google Shape;284;p27"/>
          <p:cNvSpPr/>
          <p:nvPr/>
        </p:nvSpPr>
        <p:spPr>
          <a:xfrm>
            <a:off x="4328847" y="1461420"/>
            <a:ext cx="4320000" cy="38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85" name="Google Shape;285;p27"/>
          <p:cNvSpPr/>
          <p:nvPr/>
        </p:nvSpPr>
        <p:spPr>
          <a:xfrm rot="5400000">
            <a:off x="2902075" y="2277231"/>
            <a:ext cx="1116300" cy="10089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6" name="Google Shape;286;p27"/>
          <p:cNvSpPr/>
          <p:nvPr/>
        </p:nvSpPr>
        <p:spPr>
          <a:xfrm rot="-5400000">
            <a:off x="5171769" y="1772482"/>
            <a:ext cx="307800" cy="5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7" name="Google Shape;287;p27"/>
          <p:cNvSpPr/>
          <p:nvPr/>
        </p:nvSpPr>
        <p:spPr>
          <a:xfrm rot="5400000">
            <a:off x="7762158" y="1964888"/>
            <a:ext cx="3522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8" name="Google Shape;288;p27"/>
          <p:cNvSpPr txBox="1"/>
          <p:nvPr/>
        </p:nvSpPr>
        <p:spPr>
          <a:xfrm>
            <a:off x="7281089" y="2461686"/>
            <a:ext cx="20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4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7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Model: Overview</a:t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each task, the backbone predicts a desired set of tokens/tags.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2293052" y="1432033"/>
            <a:ext cx="1641300" cy="6741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16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4111730" y="2302190"/>
            <a:ext cx="2701200" cy="8058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1814177" y="1681427"/>
            <a:ext cx="3741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1" name="Google Shape;301;p28"/>
          <p:cNvSpPr/>
          <p:nvPr/>
        </p:nvSpPr>
        <p:spPr>
          <a:xfrm rot="5400000">
            <a:off x="2902075" y="2277231"/>
            <a:ext cx="1116300" cy="10089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2" name="Google Shape;302;p28"/>
          <p:cNvSpPr/>
          <p:nvPr/>
        </p:nvSpPr>
        <p:spPr>
          <a:xfrm rot="-5400000">
            <a:off x="5171769" y="1772482"/>
            <a:ext cx="307800" cy="5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3" name="Google Shape;303;p28"/>
          <p:cNvSpPr/>
          <p:nvPr/>
        </p:nvSpPr>
        <p:spPr>
          <a:xfrm rot="5400000">
            <a:off x="7762158" y="1964888"/>
            <a:ext cx="3522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4" name="Google Shape;304;p28"/>
          <p:cNvSpPr txBox="1"/>
          <p:nvPr/>
        </p:nvSpPr>
        <p:spPr>
          <a:xfrm>
            <a:off x="7281089" y="2461686"/>
            <a:ext cx="20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4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4328847" y="1461420"/>
            <a:ext cx="4320000" cy="3822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Model: Overview</a:t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example, in order to conduct VQA,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 span is predicted over the OCR-ed text tokens.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2293052" y="1432033"/>
            <a:ext cx="1641300" cy="6741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16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1814177" y="1681427"/>
            <a:ext cx="3741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7" name="Google Shape;317;p29"/>
          <p:cNvSpPr/>
          <p:nvPr/>
        </p:nvSpPr>
        <p:spPr>
          <a:xfrm rot="5400000">
            <a:off x="2902075" y="2277231"/>
            <a:ext cx="1116300" cy="10089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8" name="Google Shape;318;p29"/>
          <p:cNvSpPr txBox="1"/>
          <p:nvPr/>
        </p:nvSpPr>
        <p:spPr>
          <a:xfrm>
            <a:off x="7564885" y="2264593"/>
            <a:ext cx="202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 PLUS 1p"/>
                <a:ea typeface="M PLUS 1p"/>
                <a:cs typeface="M PLUS 1p"/>
                <a:sym typeface="M PLUS 1p"/>
              </a:rPr>
              <a:t>“3002-Kyoto Choco Mochi”</a:t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4095950" y="2903225"/>
            <a:ext cx="53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… 3002-Kyoto   Choco   Mochi   14,      … 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4355500" y="1542125"/>
            <a:ext cx="453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BC360"/>
                </a:solidFill>
              </a:rPr>
              <a:t>START                     END  </a:t>
            </a:r>
            <a:endParaRPr b="1" sz="1500">
              <a:solidFill>
                <a:srgbClr val="0BC360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4701525" y="1895650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2" name="Google Shape;322;p29"/>
          <p:cNvSpPr/>
          <p:nvPr/>
        </p:nvSpPr>
        <p:spPr>
          <a:xfrm>
            <a:off x="5615925" y="1895650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3" name="Google Shape;323;p29"/>
          <p:cNvSpPr/>
          <p:nvPr/>
        </p:nvSpPr>
        <p:spPr>
          <a:xfrm>
            <a:off x="6301725" y="1895650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4" name="Google Shape;324;p29"/>
          <p:cNvSpPr/>
          <p:nvPr/>
        </p:nvSpPr>
        <p:spPr>
          <a:xfrm>
            <a:off x="6835125" y="1895650"/>
            <a:ext cx="47100" cy="106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5" name="Google Shape;325;p29"/>
          <p:cNvSpPr/>
          <p:nvPr/>
        </p:nvSpPr>
        <p:spPr>
          <a:xfrm>
            <a:off x="4345700" y="1990025"/>
            <a:ext cx="3099000" cy="865500"/>
          </a:xfrm>
          <a:prstGeom prst="rect">
            <a:avLst/>
          </a:prstGeom>
          <a:solidFill>
            <a:srgbClr val="A4C2F4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Transformer Backbone</a:t>
            </a:r>
            <a:br>
              <a:rPr b="1" lang="en" sz="1900"/>
            </a:br>
            <a:r>
              <a:rPr b="1" lang="en" sz="1900"/>
              <a:t>(BERT, LayoutLM, …)</a:t>
            </a:r>
            <a:endParaRPr b="1" sz="1900"/>
          </a:p>
        </p:txBody>
      </p:sp>
      <p:sp>
        <p:nvSpPr>
          <p:cNvPr id="326" name="Google Shape;326;p29"/>
          <p:cNvSpPr/>
          <p:nvPr/>
        </p:nvSpPr>
        <p:spPr>
          <a:xfrm flipH="1" rot="10800000">
            <a:off x="6858000" y="1681425"/>
            <a:ext cx="1601700" cy="6030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Model: Overview</a:t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Although such OCR-based approaches have shown promising performance, 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they have several problems induced by OCR.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2293052" y="1432033"/>
            <a:ext cx="1641300" cy="6741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16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4111730" y="2302190"/>
            <a:ext cx="2701200" cy="8058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1814177" y="1681427"/>
            <a:ext cx="3741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39" name="Google Shape;339;p30"/>
          <p:cNvSpPr/>
          <p:nvPr/>
        </p:nvSpPr>
        <p:spPr>
          <a:xfrm>
            <a:off x="4328847" y="1461420"/>
            <a:ext cx="4320000" cy="38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40" name="Google Shape;340;p30"/>
          <p:cNvSpPr/>
          <p:nvPr/>
        </p:nvSpPr>
        <p:spPr>
          <a:xfrm rot="5400000">
            <a:off x="2902075" y="2277231"/>
            <a:ext cx="1116300" cy="10089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1" name="Google Shape;341;p30"/>
          <p:cNvSpPr/>
          <p:nvPr/>
        </p:nvSpPr>
        <p:spPr>
          <a:xfrm rot="-5400000">
            <a:off x="5171769" y="1772482"/>
            <a:ext cx="307800" cy="5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2" name="Google Shape;342;p30"/>
          <p:cNvSpPr/>
          <p:nvPr/>
        </p:nvSpPr>
        <p:spPr>
          <a:xfrm rot="5400000">
            <a:off x="7762158" y="1964888"/>
            <a:ext cx="3522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3" name="Google Shape;343;p30"/>
          <p:cNvSpPr txBox="1"/>
          <p:nvPr/>
        </p:nvSpPr>
        <p:spPr>
          <a:xfrm>
            <a:off x="7281089" y="2461686"/>
            <a:ext cx="20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4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344" name="Google Shape;344;p30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Model: Overview</a:t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Although such OCR-based approaches have shown promising performance, 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they have several problems induced by OCR.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2293052" y="1432033"/>
            <a:ext cx="1641300" cy="6741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16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4111730" y="2302190"/>
            <a:ext cx="2701200" cy="8058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1814177" y="1681427"/>
            <a:ext cx="3741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6" name="Google Shape;356;p31"/>
          <p:cNvSpPr/>
          <p:nvPr/>
        </p:nvSpPr>
        <p:spPr>
          <a:xfrm>
            <a:off x="4328847" y="1461420"/>
            <a:ext cx="4320000" cy="38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57" name="Google Shape;357;p31"/>
          <p:cNvSpPr/>
          <p:nvPr/>
        </p:nvSpPr>
        <p:spPr>
          <a:xfrm rot="5400000">
            <a:off x="2902075" y="2277231"/>
            <a:ext cx="1116300" cy="10089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8" name="Google Shape;358;p31"/>
          <p:cNvSpPr/>
          <p:nvPr/>
        </p:nvSpPr>
        <p:spPr>
          <a:xfrm rot="-5400000">
            <a:off x="5171769" y="1772482"/>
            <a:ext cx="307800" cy="5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9" name="Google Shape;359;p31"/>
          <p:cNvSpPr/>
          <p:nvPr/>
        </p:nvSpPr>
        <p:spPr>
          <a:xfrm rot="5400000">
            <a:off x="7762158" y="1964888"/>
            <a:ext cx="3522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0" name="Google Shape;360;p31"/>
          <p:cNvSpPr txBox="1"/>
          <p:nvPr/>
        </p:nvSpPr>
        <p:spPr>
          <a:xfrm>
            <a:off x="7281089" y="2461686"/>
            <a:ext cx="20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4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1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         which will be presented at</a:t>
            </a:r>
            <a:endParaRPr b="1" sz="1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-19050" y="0"/>
            <a:ext cx="9144000" cy="34293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-72600" y="1746333"/>
            <a:ext cx="9254700" cy="23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OCR-free Document Understanding Transformer</a:t>
            </a:r>
            <a:endParaRPr b="1" sz="29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1405" y="3573733"/>
            <a:ext cx="91227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Geewook Kim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1 *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Teakgyu Hong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4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Moonbin Yim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2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Jeongyeon Nam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Jinyoung Park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5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</a:t>
            </a:r>
            <a:b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Jinyeong Yim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6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Wonseok Hwang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7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Sangdoo Yun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Dongyoon Han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, Seunghyun Park</a:t>
            </a:r>
            <a:r>
              <a:rPr b="1" baseline="30000" lang="en" sz="16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br>
              <a:rPr b="1" baseline="30000" lang="en" sz="1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baseline="30000" lang="en" sz="19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* gwkim.rsrch@gmail.com</a:t>
            </a:r>
            <a:br>
              <a:rPr b="1" baseline="30000" lang="en" sz="1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NAVER CLOVA 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2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NAVER Search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NAVER AI Lab 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4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Upstage 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5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Tmax 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6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Google        </a:t>
            </a:r>
            <a:r>
              <a:rPr b="1" baseline="30000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7</a:t>
            </a:r>
            <a:r>
              <a:rPr b="1" lang="en" sz="13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LBox</a:t>
            </a:r>
            <a:endParaRPr b="1" baseline="30000" sz="13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0165" y="6198625"/>
            <a:ext cx="4705536" cy="6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550" y="101601"/>
            <a:ext cx="35919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Model: Overview</a:t>
            </a:r>
            <a:endParaRPr/>
          </a:p>
        </p:txBody>
      </p:sp>
      <p:sp>
        <p:nvSpPr>
          <p:cNvPr id="368" name="Google Shape;368;p32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 First, OCR increase computational costs.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2293052" y="1432033"/>
            <a:ext cx="1641300" cy="6741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16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4111730" y="2302190"/>
            <a:ext cx="2701200" cy="8058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1814177" y="1681427"/>
            <a:ext cx="3741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73" name="Google Shape;373;p32"/>
          <p:cNvSpPr/>
          <p:nvPr/>
        </p:nvSpPr>
        <p:spPr>
          <a:xfrm>
            <a:off x="4328847" y="1461420"/>
            <a:ext cx="4320000" cy="38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74" name="Google Shape;374;p32"/>
          <p:cNvSpPr/>
          <p:nvPr/>
        </p:nvSpPr>
        <p:spPr>
          <a:xfrm rot="5400000">
            <a:off x="2902075" y="2277231"/>
            <a:ext cx="1116300" cy="10089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75" name="Google Shape;375;p32"/>
          <p:cNvSpPr/>
          <p:nvPr/>
        </p:nvSpPr>
        <p:spPr>
          <a:xfrm rot="-5400000">
            <a:off x="5171769" y="1772482"/>
            <a:ext cx="307800" cy="5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76" name="Google Shape;376;p32"/>
          <p:cNvSpPr/>
          <p:nvPr/>
        </p:nvSpPr>
        <p:spPr>
          <a:xfrm rot="5400000">
            <a:off x="7762158" y="1964888"/>
            <a:ext cx="3522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77" name="Google Shape;377;p32"/>
          <p:cNvSpPr txBox="1"/>
          <p:nvPr/>
        </p:nvSpPr>
        <p:spPr>
          <a:xfrm>
            <a:off x="7281089" y="2461686"/>
            <a:ext cx="20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4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288925" y="3793000"/>
            <a:ext cx="8286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 PLUS 1p"/>
              <a:buChar char="●"/>
            </a:pPr>
            <a:r>
              <a:rPr lang="en" sz="24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high computational costs</a:t>
            </a:r>
            <a:endParaRPr sz="24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379" name="Google Shape;379;p32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Model: Overview</a:t>
            </a:r>
            <a:endParaRPr/>
          </a:p>
        </p:txBody>
      </p:sp>
      <p:sp>
        <p:nvSpPr>
          <p:cNvPr id="386" name="Google Shape;386;p33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 Second, OCR makes it hard to handle various languages/types of documents.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2293052" y="1432033"/>
            <a:ext cx="1641300" cy="6741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16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4111730" y="2302190"/>
            <a:ext cx="2701200" cy="8058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1814177" y="1681427"/>
            <a:ext cx="3741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91" name="Google Shape;391;p33"/>
          <p:cNvSpPr/>
          <p:nvPr/>
        </p:nvSpPr>
        <p:spPr>
          <a:xfrm>
            <a:off x="4328847" y="1461420"/>
            <a:ext cx="4320000" cy="38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92" name="Google Shape;392;p33"/>
          <p:cNvSpPr/>
          <p:nvPr/>
        </p:nvSpPr>
        <p:spPr>
          <a:xfrm rot="5400000">
            <a:off x="2902075" y="2277231"/>
            <a:ext cx="1116300" cy="10089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93" name="Google Shape;393;p33"/>
          <p:cNvSpPr/>
          <p:nvPr/>
        </p:nvSpPr>
        <p:spPr>
          <a:xfrm rot="-5400000">
            <a:off x="5171769" y="1772482"/>
            <a:ext cx="307800" cy="5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94" name="Google Shape;394;p33"/>
          <p:cNvSpPr/>
          <p:nvPr/>
        </p:nvSpPr>
        <p:spPr>
          <a:xfrm rot="5400000">
            <a:off x="7762158" y="1964888"/>
            <a:ext cx="3522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95" name="Google Shape;395;p33"/>
          <p:cNvSpPr txBox="1"/>
          <p:nvPr/>
        </p:nvSpPr>
        <p:spPr>
          <a:xfrm>
            <a:off x="7281089" y="2461686"/>
            <a:ext cx="20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4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288925" y="3793000"/>
            <a:ext cx="82863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 PLUS 1p"/>
              <a:buChar char="●"/>
            </a:pPr>
            <a:r>
              <a:rPr lang="en" sz="24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high computational costs</a:t>
            </a:r>
            <a:endParaRPr sz="24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 PLUS 1p"/>
              <a:buChar char="●"/>
            </a:pPr>
            <a:r>
              <a:rPr lang="en" sz="24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inflexibility of OCR on languages or document type</a:t>
            </a:r>
            <a:endParaRPr sz="24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397" name="Google Shape;397;p33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3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Model: Overview</a:t>
            </a: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 Lastly, OCR errors are propagate to the 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subsequent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 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process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2293052" y="1432033"/>
            <a:ext cx="1641300" cy="6741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16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4111730" y="2302190"/>
            <a:ext cx="2701200" cy="8058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814177" y="1681427"/>
            <a:ext cx="3741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09" name="Google Shape;409;p34"/>
          <p:cNvSpPr/>
          <p:nvPr/>
        </p:nvSpPr>
        <p:spPr>
          <a:xfrm>
            <a:off x="4328847" y="1461420"/>
            <a:ext cx="4320000" cy="38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10" name="Google Shape;410;p34"/>
          <p:cNvSpPr/>
          <p:nvPr/>
        </p:nvSpPr>
        <p:spPr>
          <a:xfrm rot="5400000">
            <a:off x="2902075" y="2277231"/>
            <a:ext cx="1116300" cy="10089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11" name="Google Shape;411;p34"/>
          <p:cNvSpPr/>
          <p:nvPr/>
        </p:nvSpPr>
        <p:spPr>
          <a:xfrm rot="-5400000">
            <a:off x="5171769" y="1772482"/>
            <a:ext cx="307800" cy="5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12" name="Google Shape;412;p34"/>
          <p:cNvSpPr/>
          <p:nvPr/>
        </p:nvSpPr>
        <p:spPr>
          <a:xfrm rot="5400000">
            <a:off x="7762158" y="1964888"/>
            <a:ext cx="3522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13" name="Google Shape;413;p34"/>
          <p:cNvSpPr txBox="1"/>
          <p:nvPr/>
        </p:nvSpPr>
        <p:spPr>
          <a:xfrm>
            <a:off x="7281089" y="2461686"/>
            <a:ext cx="20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4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288925" y="3793000"/>
            <a:ext cx="8286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 PLUS 1p"/>
              <a:buChar char="●"/>
            </a:pPr>
            <a:r>
              <a:rPr lang="en" sz="24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high computational costs</a:t>
            </a:r>
            <a:endParaRPr sz="24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 PLUS 1p"/>
              <a:buChar char="●"/>
            </a:pPr>
            <a:r>
              <a:rPr lang="en" sz="24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inflexibility of OCR on languages or document type</a:t>
            </a:r>
            <a:endParaRPr sz="24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 PLUS 1p"/>
              <a:buChar char="●"/>
            </a:pPr>
            <a:r>
              <a:rPr lang="en" sz="24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OCR error propagation</a:t>
            </a:r>
            <a:endParaRPr sz="100"/>
          </a:p>
        </p:txBody>
      </p:sp>
      <p:pic>
        <p:nvPicPr>
          <p:cNvPr id="415" name="Google Shape;415;p34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Proposal: OCR-free Approach</a:t>
            </a:r>
            <a:endParaRPr/>
          </a:p>
        </p:txBody>
      </p:sp>
      <p:sp>
        <p:nvSpPr>
          <p:cNvPr id="422" name="Google Shape;422;p35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 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To address the issues, we introduce a novel OCR-free VDU model, Donut </a:t>
            </a:r>
            <a:r>
              <a:rPr b="1" lang="en" sz="19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2337482" y="1456402"/>
            <a:ext cx="2920200" cy="17019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35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19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24" name="Google Shape;424;p35"/>
          <p:cNvSpPr/>
          <p:nvPr/>
        </p:nvSpPr>
        <p:spPr>
          <a:xfrm>
            <a:off x="5876511" y="1434961"/>
            <a:ext cx="1146300" cy="170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 PLUS 1p"/>
                <a:ea typeface="M PLUS 1p"/>
                <a:cs typeface="M PLUS 1p"/>
                <a:sym typeface="M PLUS 1p"/>
              </a:rPr>
              <a:t>Token Sequence</a:t>
            </a:r>
            <a:endParaRPr b="1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1832069" y="2180841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6" name="Google Shape;426;p35"/>
          <p:cNvSpPr/>
          <p:nvPr/>
        </p:nvSpPr>
        <p:spPr>
          <a:xfrm>
            <a:off x="5380114" y="2153029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7" name="Google Shape;427;p35"/>
          <p:cNvSpPr/>
          <p:nvPr/>
        </p:nvSpPr>
        <p:spPr>
          <a:xfrm>
            <a:off x="7158645" y="2105832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8" name="Google Shape;428;p35"/>
          <p:cNvSpPr txBox="1"/>
          <p:nvPr/>
        </p:nvSpPr>
        <p:spPr>
          <a:xfrm>
            <a:off x="7721685" y="1951753"/>
            <a:ext cx="202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6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29" name="Google Shape;429;p35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430" name="Google Shape;430;p35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5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AS-IS v.s. TO-BE</a:t>
            </a:r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Without OCR, Donut directly processes the input image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and gets an output that contains desired types of information.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38" name="Google Shape;438;p36"/>
          <p:cNvSpPr/>
          <p:nvPr/>
        </p:nvSpPr>
        <p:spPr>
          <a:xfrm>
            <a:off x="2337482" y="3894802"/>
            <a:ext cx="2920200" cy="17019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35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19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39" name="Google Shape;439;p36"/>
          <p:cNvSpPr/>
          <p:nvPr/>
        </p:nvSpPr>
        <p:spPr>
          <a:xfrm>
            <a:off x="5876511" y="3873361"/>
            <a:ext cx="1146300" cy="170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 PLUS 1p"/>
                <a:ea typeface="M PLUS 1p"/>
                <a:cs typeface="M PLUS 1p"/>
                <a:sym typeface="M PLUS 1p"/>
              </a:rPr>
              <a:t>Token Sequence</a:t>
            </a:r>
            <a:endParaRPr b="1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1832069" y="4619241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1" name="Google Shape;441;p36"/>
          <p:cNvSpPr/>
          <p:nvPr/>
        </p:nvSpPr>
        <p:spPr>
          <a:xfrm>
            <a:off x="5380114" y="4591429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2" name="Google Shape;442;p36"/>
          <p:cNvSpPr/>
          <p:nvPr/>
        </p:nvSpPr>
        <p:spPr>
          <a:xfrm>
            <a:off x="7158645" y="4544232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3" name="Google Shape;443;p36"/>
          <p:cNvSpPr txBox="1"/>
          <p:nvPr/>
        </p:nvSpPr>
        <p:spPr>
          <a:xfrm>
            <a:off x="7721685" y="4390153"/>
            <a:ext cx="202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6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44" name="Google Shape;444;p36"/>
          <p:cNvSpPr/>
          <p:nvPr/>
        </p:nvSpPr>
        <p:spPr>
          <a:xfrm>
            <a:off x="375048" y="38704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46" name="Google Shape;446;p36"/>
          <p:cNvSpPr/>
          <p:nvPr/>
        </p:nvSpPr>
        <p:spPr>
          <a:xfrm>
            <a:off x="2293052" y="1432033"/>
            <a:ext cx="1641300" cy="6741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16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47" name="Google Shape;447;p36"/>
          <p:cNvSpPr/>
          <p:nvPr/>
        </p:nvSpPr>
        <p:spPr>
          <a:xfrm>
            <a:off x="4111730" y="2302190"/>
            <a:ext cx="2701200" cy="8058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48" name="Google Shape;448;p36"/>
          <p:cNvSpPr/>
          <p:nvPr/>
        </p:nvSpPr>
        <p:spPr>
          <a:xfrm>
            <a:off x="1814177" y="1681427"/>
            <a:ext cx="3741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49" name="Google Shape;449;p36"/>
          <p:cNvSpPr/>
          <p:nvPr/>
        </p:nvSpPr>
        <p:spPr>
          <a:xfrm>
            <a:off x="4328847" y="1461420"/>
            <a:ext cx="4320000" cy="38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50" name="Google Shape;450;p36"/>
          <p:cNvSpPr/>
          <p:nvPr/>
        </p:nvSpPr>
        <p:spPr>
          <a:xfrm rot="5400000">
            <a:off x="2902075" y="2277231"/>
            <a:ext cx="1116300" cy="10089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1" name="Google Shape;451;p36"/>
          <p:cNvSpPr/>
          <p:nvPr/>
        </p:nvSpPr>
        <p:spPr>
          <a:xfrm rot="-5400000">
            <a:off x="5171769" y="1772482"/>
            <a:ext cx="307800" cy="5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2" name="Google Shape;452;p36"/>
          <p:cNvSpPr/>
          <p:nvPr/>
        </p:nvSpPr>
        <p:spPr>
          <a:xfrm rot="5400000">
            <a:off x="7762158" y="1964888"/>
            <a:ext cx="3522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3" name="Google Shape;453;p36"/>
          <p:cNvSpPr txBox="1"/>
          <p:nvPr/>
        </p:nvSpPr>
        <p:spPr>
          <a:xfrm>
            <a:off x="7281089" y="2461686"/>
            <a:ext cx="20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4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454" name="Google Shape;454;p36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6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61" name="Google Shape;461;p37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This is the overview of Donut.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62" name="Google Shape;462;p37"/>
          <p:cNvSpPr/>
          <p:nvPr/>
        </p:nvSpPr>
        <p:spPr>
          <a:xfrm>
            <a:off x="78950" y="3475469"/>
            <a:ext cx="2121000" cy="36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&lt;vqa&gt;&lt;question&gt;what is the price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of choco mochi?&lt;/question&gt;&lt;answer&gt;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3572655" y="2198888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7"/>
          <p:cNvSpPr txBox="1"/>
          <p:nvPr/>
        </p:nvSpPr>
        <p:spPr>
          <a:xfrm>
            <a:off x="6703613" y="175845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Converted JSON</a:t>
            </a:r>
            <a:endParaRPr b="1" sz="1300"/>
          </a:p>
        </p:txBody>
      </p:sp>
      <p:sp>
        <p:nvSpPr>
          <p:cNvPr id="465" name="Google Shape;465;p37"/>
          <p:cNvSpPr/>
          <p:nvPr/>
        </p:nvSpPr>
        <p:spPr>
          <a:xfrm>
            <a:off x="2665716" y="2196400"/>
            <a:ext cx="801000" cy="80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transformer encoder</a:t>
            </a:r>
            <a:endParaRPr b="1"/>
          </a:p>
        </p:txBody>
      </p:sp>
      <p:pic>
        <p:nvPicPr>
          <p:cNvPr id="466" name="Google Shape;466;p37"/>
          <p:cNvPicPr preferRelativeResize="0"/>
          <p:nvPr/>
        </p:nvPicPr>
        <p:blipFill rotWithShape="1">
          <a:blip r:embed="rId3">
            <a:alphaModFix/>
          </a:blip>
          <a:srcRect b="31638" l="11885" r="12893" t="46835"/>
          <a:stretch/>
        </p:blipFill>
        <p:spPr>
          <a:xfrm>
            <a:off x="492259" y="2260397"/>
            <a:ext cx="1344200" cy="66059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7" name="Google Shape;467;p37"/>
          <p:cNvSpPr txBox="1"/>
          <p:nvPr/>
        </p:nvSpPr>
        <p:spPr>
          <a:xfrm>
            <a:off x="325406" y="1787588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Input Image and Prompt</a:t>
            </a:r>
            <a:endParaRPr b="1" sz="1300"/>
          </a:p>
        </p:txBody>
      </p:sp>
      <p:cxnSp>
        <p:nvCxnSpPr>
          <p:cNvPr id="468" name="Google Shape;468;p37"/>
          <p:cNvCxnSpPr>
            <a:stCxn id="466" idx="3"/>
            <a:endCxn id="469" idx="1"/>
          </p:cNvCxnSpPr>
          <p:nvPr/>
        </p:nvCxnSpPr>
        <p:spPr>
          <a:xfrm>
            <a:off x="1836458" y="2590693"/>
            <a:ext cx="602400" cy="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37"/>
          <p:cNvSpPr/>
          <p:nvPr/>
        </p:nvSpPr>
        <p:spPr>
          <a:xfrm>
            <a:off x="3597352" y="2240191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/>
          <p:nvPr/>
        </p:nvSpPr>
        <p:spPr>
          <a:xfrm>
            <a:off x="3597352" y="239341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7"/>
          <p:cNvSpPr/>
          <p:nvPr/>
        </p:nvSpPr>
        <p:spPr>
          <a:xfrm>
            <a:off x="3597352" y="254663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"/>
          <p:cNvSpPr/>
          <p:nvPr/>
        </p:nvSpPr>
        <p:spPr>
          <a:xfrm>
            <a:off x="3597352" y="269985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"/>
          <p:cNvSpPr/>
          <p:nvPr/>
        </p:nvSpPr>
        <p:spPr>
          <a:xfrm>
            <a:off x="3597352" y="285306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"/>
          <p:cNvSpPr/>
          <p:nvPr/>
        </p:nvSpPr>
        <p:spPr>
          <a:xfrm>
            <a:off x="2414103" y="2196279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7"/>
          <p:cNvSpPr/>
          <p:nvPr/>
        </p:nvSpPr>
        <p:spPr>
          <a:xfrm>
            <a:off x="2438801" y="223758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7"/>
          <p:cNvSpPr/>
          <p:nvPr/>
        </p:nvSpPr>
        <p:spPr>
          <a:xfrm>
            <a:off x="2438801" y="239080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7"/>
          <p:cNvSpPr/>
          <p:nvPr/>
        </p:nvSpPr>
        <p:spPr>
          <a:xfrm>
            <a:off x="2438801" y="2544024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7"/>
          <p:cNvSpPr/>
          <p:nvPr/>
        </p:nvSpPr>
        <p:spPr>
          <a:xfrm>
            <a:off x="2438801" y="269724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7"/>
          <p:cNvSpPr/>
          <p:nvPr/>
        </p:nvSpPr>
        <p:spPr>
          <a:xfrm>
            <a:off x="2438801" y="285045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p37"/>
          <p:cNvCxnSpPr/>
          <p:nvPr/>
        </p:nvCxnSpPr>
        <p:spPr>
          <a:xfrm>
            <a:off x="2534132" y="2291400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1" name="Google Shape;481;p37"/>
          <p:cNvCxnSpPr/>
          <p:nvPr/>
        </p:nvCxnSpPr>
        <p:spPr>
          <a:xfrm>
            <a:off x="2531349" y="2441552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2" name="Google Shape;482;p37"/>
          <p:cNvCxnSpPr/>
          <p:nvPr/>
        </p:nvCxnSpPr>
        <p:spPr>
          <a:xfrm>
            <a:off x="2533015" y="2591703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3" name="Google Shape;483;p37"/>
          <p:cNvCxnSpPr/>
          <p:nvPr/>
        </p:nvCxnSpPr>
        <p:spPr>
          <a:xfrm>
            <a:off x="2530233" y="2741855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4" name="Google Shape;484;p37"/>
          <p:cNvCxnSpPr/>
          <p:nvPr/>
        </p:nvCxnSpPr>
        <p:spPr>
          <a:xfrm>
            <a:off x="2525743" y="2902850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5" name="Google Shape;485;p37"/>
          <p:cNvCxnSpPr/>
          <p:nvPr/>
        </p:nvCxnSpPr>
        <p:spPr>
          <a:xfrm>
            <a:off x="3482753" y="2291407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6" name="Google Shape;486;p37"/>
          <p:cNvCxnSpPr/>
          <p:nvPr/>
        </p:nvCxnSpPr>
        <p:spPr>
          <a:xfrm>
            <a:off x="3480391" y="2441556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7" name="Google Shape;487;p37"/>
          <p:cNvCxnSpPr/>
          <p:nvPr/>
        </p:nvCxnSpPr>
        <p:spPr>
          <a:xfrm>
            <a:off x="3481805" y="2591706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8" name="Google Shape;488;p37"/>
          <p:cNvCxnSpPr/>
          <p:nvPr/>
        </p:nvCxnSpPr>
        <p:spPr>
          <a:xfrm>
            <a:off x="3479443" y="2741855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9" name="Google Shape;489;p37"/>
          <p:cNvCxnSpPr/>
          <p:nvPr/>
        </p:nvCxnSpPr>
        <p:spPr>
          <a:xfrm>
            <a:off x="3475633" y="2902848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0" name="Google Shape;490;p37"/>
          <p:cNvSpPr/>
          <p:nvPr/>
        </p:nvSpPr>
        <p:spPr>
          <a:xfrm>
            <a:off x="2667452" y="3199867"/>
            <a:ext cx="801000" cy="871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transformer decoder</a:t>
            </a:r>
            <a:endParaRPr b="1" sz="800"/>
          </a:p>
        </p:txBody>
      </p:sp>
      <p:cxnSp>
        <p:nvCxnSpPr>
          <p:cNvPr id="491" name="Google Shape;491;p37"/>
          <p:cNvCxnSpPr>
            <a:stCxn id="463" idx="2"/>
            <a:endCxn id="490" idx="0"/>
          </p:cNvCxnSpPr>
          <p:nvPr/>
        </p:nvCxnSpPr>
        <p:spPr>
          <a:xfrm rot="5400000">
            <a:off x="3254655" y="2816288"/>
            <a:ext cx="197100" cy="570300"/>
          </a:xfrm>
          <a:prstGeom prst="curvedConnector3">
            <a:avLst>
              <a:gd fmla="val 4996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37"/>
          <p:cNvSpPr txBox="1"/>
          <p:nvPr/>
        </p:nvSpPr>
        <p:spPr>
          <a:xfrm>
            <a:off x="7025506" y="2704359"/>
            <a:ext cx="2061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sp>
        <p:nvSpPr>
          <p:cNvPr id="493" name="Google Shape;493;p37"/>
          <p:cNvSpPr txBox="1"/>
          <p:nvPr/>
        </p:nvSpPr>
        <p:spPr>
          <a:xfrm>
            <a:off x="2714526" y="1754551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Donut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🍩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710384" y="3124656"/>
            <a:ext cx="1089600" cy="245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&lt;classification&gt;</a:t>
            </a:r>
            <a:endParaRPr sz="900"/>
          </a:p>
        </p:txBody>
      </p:sp>
      <p:sp>
        <p:nvSpPr>
          <p:cNvPr id="495" name="Google Shape;495;p37"/>
          <p:cNvSpPr/>
          <p:nvPr/>
        </p:nvSpPr>
        <p:spPr>
          <a:xfrm>
            <a:off x="1154949" y="3924275"/>
            <a:ext cx="801000" cy="324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&lt;parsing&gt;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6" name="Google Shape;496;p37"/>
          <p:cNvSpPr/>
          <p:nvPr/>
        </p:nvSpPr>
        <p:spPr>
          <a:xfrm>
            <a:off x="4164591" y="2485808"/>
            <a:ext cx="1683000" cy="472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&lt;class&gt;receipt&lt;/class&gt;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&lt;/classification&gt;</a:t>
            </a:r>
            <a:endParaRPr sz="900"/>
          </a:p>
        </p:txBody>
      </p:sp>
      <p:sp>
        <p:nvSpPr>
          <p:cNvPr id="497" name="Google Shape;497;p37"/>
          <p:cNvSpPr/>
          <p:nvPr/>
        </p:nvSpPr>
        <p:spPr>
          <a:xfrm>
            <a:off x="4307475" y="3072325"/>
            <a:ext cx="1468500" cy="324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14,000&lt;/answer&gt;&lt;/vqa&gt;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8" name="Google Shape;498;p37"/>
          <p:cNvSpPr/>
          <p:nvPr/>
        </p:nvSpPr>
        <p:spPr>
          <a:xfrm>
            <a:off x="4052854" y="3478225"/>
            <a:ext cx="1998300" cy="472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&lt;item&gt;&lt;name&gt;3002-Kyoto Choco Mochi&lt;/name&gt;・・・ &lt;/parsing&gt;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499" name="Google Shape;499;p37"/>
          <p:cNvCxnSpPr>
            <a:stCxn id="494" idx="3"/>
            <a:endCxn id="490" idx="1"/>
          </p:cNvCxnSpPr>
          <p:nvPr/>
        </p:nvCxnSpPr>
        <p:spPr>
          <a:xfrm>
            <a:off x="1799984" y="3247506"/>
            <a:ext cx="867600" cy="3882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37"/>
          <p:cNvCxnSpPr>
            <a:stCxn id="462" idx="3"/>
            <a:endCxn id="490" idx="1"/>
          </p:cNvCxnSpPr>
          <p:nvPr/>
        </p:nvCxnSpPr>
        <p:spPr>
          <a:xfrm flipH="1" rot="10800000">
            <a:off x="2199950" y="3635669"/>
            <a:ext cx="467400" cy="237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37"/>
          <p:cNvCxnSpPr>
            <a:stCxn id="495" idx="3"/>
            <a:endCxn id="490" idx="1"/>
          </p:cNvCxnSpPr>
          <p:nvPr/>
        </p:nvCxnSpPr>
        <p:spPr>
          <a:xfrm flipH="1" rot="10800000">
            <a:off x="1955949" y="3635675"/>
            <a:ext cx="711600" cy="450600"/>
          </a:xfrm>
          <a:prstGeom prst="curvedConnector3">
            <a:avLst>
              <a:gd fmla="val 4999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37"/>
          <p:cNvCxnSpPr>
            <a:stCxn id="490" idx="3"/>
            <a:endCxn id="496" idx="1"/>
          </p:cNvCxnSpPr>
          <p:nvPr/>
        </p:nvCxnSpPr>
        <p:spPr>
          <a:xfrm flipH="1" rot="10800000">
            <a:off x="3468452" y="2722117"/>
            <a:ext cx="696000" cy="91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37"/>
          <p:cNvCxnSpPr>
            <a:stCxn id="490" idx="3"/>
            <a:endCxn id="497" idx="1"/>
          </p:cNvCxnSpPr>
          <p:nvPr/>
        </p:nvCxnSpPr>
        <p:spPr>
          <a:xfrm flipH="1" rot="10800000">
            <a:off x="3468452" y="3234217"/>
            <a:ext cx="839100" cy="4014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37"/>
          <p:cNvCxnSpPr>
            <a:stCxn id="490" idx="3"/>
            <a:endCxn id="498" idx="1"/>
          </p:cNvCxnSpPr>
          <p:nvPr/>
        </p:nvCxnSpPr>
        <p:spPr>
          <a:xfrm>
            <a:off x="3468452" y="3635617"/>
            <a:ext cx="584400" cy="789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37"/>
          <p:cNvSpPr/>
          <p:nvPr/>
        </p:nvSpPr>
        <p:spPr>
          <a:xfrm>
            <a:off x="6435864" y="3398880"/>
            <a:ext cx="2650800" cy="660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"items": [{"name": "3002-Kyoto Choco Mochi",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"count": 2,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"unitprice": 14000, …}], … }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506" name="Google Shape;506;p37"/>
          <p:cNvSpPr txBox="1"/>
          <p:nvPr/>
        </p:nvSpPr>
        <p:spPr>
          <a:xfrm>
            <a:off x="4253745" y="175260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Output Sequence</a:t>
            </a:r>
            <a:endParaRPr b="1" sz="1300"/>
          </a:p>
        </p:txBody>
      </p:sp>
      <p:sp>
        <p:nvSpPr>
          <p:cNvPr id="507" name="Google Shape;507;p37"/>
          <p:cNvSpPr/>
          <p:nvPr/>
        </p:nvSpPr>
        <p:spPr>
          <a:xfrm>
            <a:off x="6524425" y="2244525"/>
            <a:ext cx="1194900" cy="335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"class":"receipt" }</a:t>
            </a:r>
            <a:endParaRPr sz="900"/>
          </a:p>
        </p:txBody>
      </p:sp>
      <p:sp>
        <p:nvSpPr>
          <p:cNvPr id="508" name="Google Shape;508;p37"/>
          <p:cNvSpPr/>
          <p:nvPr/>
        </p:nvSpPr>
        <p:spPr>
          <a:xfrm>
            <a:off x="6455063" y="2753164"/>
            <a:ext cx="2631300" cy="47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{ "question": "what is the price of choco mochi?",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"answer": "14,000" }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509" name="Google Shape;509;p37"/>
          <p:cNvCxnSpPr>
            <a:stCxn id="496" idx="3"/>
            <a:endCxn id="507" idx="1"/>
          </p:cNvCxnSpPr>
          <p:nvPr/>
        </p:nvCxnSpPr>
        <p:spPr>
          <a:xfrm flipH="1" rot="10800000">
            <a:off x="5847591" y="2412158"/>
            <a:ext cx="676800" cy="3099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37"/>
          <p:cNvCxnSpPr>
            <a:stCxn id="497" idx="3"/>
            <a:endCxn id="508" idx="1"/>
          </p:cNvCxnSpPr>
          <p:nvPr/>
        </p:nvCxnSpPr>
        <p:spPr>
          <a:xfrm flipH="1" rot="10800000">
            <a:off x="5775975" y="2989525"/>
            <a:ext cx="679200" cy="2448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37"/>
          <p:cNvCxnSpPr>
            <a:stCxn id="498" idx="3"/>
            <a:endCxn id="505" idx="1"/>
          </p:cNvCxnSpPr>
          <p:nvPr/>
        </p:nvCxnSpPr>
        <p:spPr>
          <a:xfrm>
            <a:off x="6051154" y="3714475"/>
            <a:ext cx="384600" cy="14700"/>
          </a:xfrm>
          <a:prstGeom prst="curvedConnector3">
            <a:avLst>
              <a:gd fmla="val 5001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2" name="Google Shape;512;p37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7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519" name="Google Shape;519;p38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The visual encoder maps the input image into a set of embeddings.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520" name="Google Shape;520;p38"/>
          <p:cNvSpPr/>
          <p:nvPr/>
        </p:nvSpPr>
        <p:spPr>
          <a:xfrm>
            <a:off x="78950" y="3475469"/>
            <a:ext cx="2121000" cy="36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&lt;vqa&gt;&lt;question&gt;what is the price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of choco mochi?&lt;/question&gt;&lt;answer&gt;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521" name="Google Shape;521;p38"/>
          <p:cNvSpPr/>
          <p:nvPr/>
        </p:nvSpPr>
        <p:spPr>
          <a:xfrm>
            <a:off x="3572655" y="2198888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381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8"/>
          <p:cNvSpPr txBox="1"/>
          <p:nvPr/>
        </p:nvSpPr>
        <p:spPr>
          <a:xfrm>
            <a:off x="6703613" y="175845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Converted JSON</a:t>
            </a:r>
            <a:endParaRPr b="1" sz="1300"/>
          </a:p>
        </p:txBody>
      </p:sp>
      <p:sp>
        <p:nvSpPr>
          <p:cNvPr id="523" name="Google Shape;523;p38"/>
          <p:cNvSpPr/>
          <p:nvPr/>
        </p:nvSpPr>
        <p:spPr>
          <a:xfrm>
            <a:off x="2665716" y="2196400"/>
            <a:ext cx="801000" cy="80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transformer encoder</a:t>
            </a:r>
            <a:endParaRPr b="1"/>
          </a:p>
        </p:txBody>
      </p:sp>
      <p:pic>
        <p:nvPicPr>
          <p:cNvPr id="524" name="Google Shape;524;p38"/>
          <p:cNvPicPr preferRelativeResize="0"/>
          <p:nvPr/>
        </p:nvPicPr>
        <p:blipFill rotWithShape="1">
          <a:blip r:embed="rId3">
            <a:alphaModFix/>
          </a:blip>
          <a:srcRect b="31638" l="11885" r="12893" t="46835"/>
          <a:stretch/>
        </p:blipFill>
        <p:spPr>
          <a:xfrm>
            <a:off x="492259" y="2260397"/>
            <a:ext cx="1344200" cy="660593"/>
          </a:xfrm>
          <a:prstGeom prst="rect">
            <a:avLst/>
          </a:prstGeom>
          <a:noFill/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5" name="Google Shape;525;p38"/>
          <p:cNvSpPr txBox="1"/>
          <p:nvPr/>
        </p:nvSpPr>
        <p:spPr>
          <a:xfrm>
            <a:off x="325406" y="1787588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Input Image and Prompt</a:t>
            </a:r>
            <a:endParaRPr b="1" sz="1300"/>
          </a:p>
        </p:txBody>
      </p:sp>
      <p:cxnSp>
        <p:nvCxnSpPr>
          <p:cNvPr id="526" name="Google Shape;526;p38"/>
          <p:cNvCxnSpPr>
            <a:stCxn id="524" idx="3"/>
            <a:endCxn id="527" idx="1"/>
          </p:cNvCxnSpPr>
          <p:nvPr/>
        </p:nvCxnSpPr>
        <p:spPr>
          <a:xfrm>
            <a:off x="1836458" y="2590693"/>
            <a:ext cx="602400" cy="4800"/>
          </a:xfrm>
          <a:prstGeom prst="straightConnector1">
            <a:avLst/>
          </a:prstGeom>
          <a:noFill/>
          <a:ln cap="flat" cmpd="sng" w="19050">
            <a:solidFill>
              <a:srgbClr val="0BC36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" name="Google Shape;528;p38"/>
          <p:cNvSpPr/>
          <p:nvPr/>
        </p:nvSpPr>
        <p:spPr>
          <a:xfrm>
            <a:off x="3597352" y="2240191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/>
          <p:nvPr/>
        </p:nvSpPr>
        <p:spPr>
          <a:xfrm>
            <a:off x="3597352" y="239341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8"/>
          <p:cNvSpPr/>
          <p:nvPr/>
        </p:nvSpPr>
        <p:spPr>
          <a:xfrm>
            <a:off x="3597352" y="254663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8"/>
          <p:cNvSpPr/>
          <p:nvPr/>
        </p:nvSpPr>
        <p:spPr>
          <a:xfrm>
            <a:off x="3597352" y="269985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8"/>
          <p:cNvSpPr/>
          <p:nvPr/>
        </p:nvSpPr>
        <p:spPr>
          <a:xfrm>
            <a:off x="3597352" y="285306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8"/>
          <p:cNvSpPr/>
          <p:nvPr/>
        </p:nvSpPr>
        <p:spPr>
          <a:xfrm>
            <a:off x="2414103" y="2196279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8"/>
          <p:cNvSpPr/>
          <p:nvPr/>
        </p:nvSpPr>
        <p:spPr>
          <a:xfrm>
            <a:off x="2438801" y="223758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8"/>
          <p:cNvSpPr/>
          <p:nvPr/>
        </p:nvSpPr>
        <p:spPr>
          <a:xfrm>
            <a:off x="2438801" y="239080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8"/>
          <p:cNvSpPr/>
          <p:nvPr/>
        </p:nvSpPr>
        <p:spPr>
          <a:xfrm>
            <a:off x="2438801" y="2544024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8"/>
          <p:cNvSpPr/>
          <p:nvPr/>
        </p:nvSpPr>
        <p:spPr>
          <a:xfrm>
            <a:off x="2438801" y="269724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8"/>
          <p:cNvSpPr/>
          <p:nvPr/>
        </p:nvSpPr>
        <p:spPr>
          <a:xfrm>
            <a:off x="2438801" y="285045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" name="Google Shape;538;p38"/>
          <p:cNvCxnSpPr/>
          <p:nvPr/>
        </p:nvCxnSpPr>
        <p:spPr>
          <a:xfrm>
            <a:off x="2534132" y="2291400"/>
            <a:ext cx="123000" cy="1800"/>
          </a:xfrm>
          <a:prstGeom prst="straightConnector1">
            <a:avLst/>
          </a:prstGeom>
          <a:noFill/>
          <a:ln cap="flat" cmpd="sng" w="9525">
            <a:solidFill>
              <a:srgbClr val="0BC36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9" name="Google Shape;539;p38"/>
          <p:cNvCxnSpPr/>
          <p:nvPr/>
        </p:nvCxnSpPr>
        <p:spPr>
          <a:xfrm>
            <a:off x="2531349" y="2441552"/>
            <a:ext cx="123000" cy="1800"/>
          </a:xfrm>
          <a:prstGeom prst="straightConnector1">
            <a:avLst/>
          </a:prstGeom>
          <a:noFill/>
          <a:ln cap="flat" cmpd="sng" w="9525">
            <a:solidFill>
              <a:srgbClr val="0BC36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0" name="Google Shape;540;p38"/>
          <p:cNvCxnSpPr/>
          <p:nvPr/>
        </p:nvCxnSpPr>
        <p:spPr>
          <a:xfrm>
            <a:off x="2533015" y="2591703"/>
            <a:ext cx="123000" cy="1800"/>
          </a:xfrm>
          <a:prstGeom prst="straightConnector1">
            <a:avLst/>
          </a:prstGeom>
          <a:noFill/>
          <a:ln cap="flat" cmpd="sng" w="9525">
            <a:solidFill>
              <a:srgbClr val="0BC36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1" name="Google Shape;541;p38"/>
          <p:cNvCxnSpPr/>
          <p:nvPr/>
        </p:nvCxnSpPr>
        <p:spPr>
          <a:xfrm>
            <a:off x="2530233" y="2741855"/>
            <a:ext cx="123000" cy="1800"/>
          </a:xfrm>
          <a:prstGeom prst="straightConnector1">
            <a:avLst/>
          </a:prstGeom>
          <a:noFill/>
          <a:ln cap="flat" cmpd="sng" w="9525">
            <a:solidFill>
              <a:srgbClr val="0BC36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2" name="Google Shape;542;p38"/>
          <p:cNvCxnSpPr/>
          <p:nvPr/>
        </p:nvCxnSpPr>
        <p:spPr>
          <a:xfrm>
            <a:off x="2525743" y="2902850"/>
            <a:ext cx="123000" cy="1800"/>
          </a:xfrm>
          <a:prstGeom prst="straightConnector1">
            <a:avLst/>
          </a:prstGeom>
          <a:noFill/>
          <a:ln cap="flat" cmpd="sng" w="9525">
            <a:solidFill>
              <a:srgbClr val="0BC36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3" name="Google Shape;543;p38"/>
          <p:cNvCxnSpPr/>
          <p:nvPr/>
        </p:nvCxnSpPr>
        <p:spPr>
          <a:xfrm>
            <a:off x="3482753" y="2291407"/>
            <a:ext cx="104400" cy="1800"/>
          </a:xfrm>
          <a:prstGeom prst="straightConnector1">
            <a:avLst/>
          </a:prstGeom>
          <a:noFill/>
          <a:ln cap="flat" cmpd="sng" w="9525">
            <a:solidFill>
              <a:srgbClr val="0BC36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4" name="Google Shape;544;p38"/>
          <p:cNvCxnSpPr/>
          <p:nvPr/>
        </p:nvCxnSpPr>
        <p:spPr>
          <a:xfrm>
            <a:off x="3480391" y="2441556"/>
            <a:ext cx="104400" cy="1800"/>
          </a:xfrm>
          <a:prstGeom prst="straightConnector1">
            <a:avLst/>
          </a:prstGeom>
          <a:noFill/>
          <a:ln cap="flat" cmpd="sng" w="9525">
            <a:solidFill>
              <a:srgbClr val="0BC36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5" name="Google Shape;545;p38"/>
          <p:cNvCxnSpPr/>
          <p:nvPr/>
        </p:nvCxnSpPr>
        <p:spPr>
          <a:xfrm>
            <a:off x="3481805" y="2591706"/>
            <a:ext cx="104400" cy="1800"/>
          </a:xfrm>
          <a:prstGeom prst="straightConnector1">
            <a:avLst/>
          </a:prstGeom>
          <a:noFill/>
          <a:ln cap="flat" cmpd="sng" w="9525">
            <a:solidFill>
              <a:srgbClr val="0BC36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6" name="Google Shape;546;p38"/>
          <p:cNvCxnSpPr/>
          <p:nvPr/>
        </p:nvCxnSpPr>
        <p:spPr>
          <a:xfrm>
            <a:off x="3479443" y="2741855"/>
            <a:ext cx="104400" cy="1800"/>
          </a:xfrm>
          <a:prstGeom prst="straightConnector1">
            <a:avLst/>
          </a:prstGeom>
          <a:noFill/>
          <a:ln cap="flat" cmpd="sng" w="9525">
            <a:solidFill>
              <a:srgbClr val="0BC36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7" name="Google Shape;547;p38"/>
          <p:cNvCxnSpPr/>
          <p:nvPr/>
        </p:nvCxnSpPr>
        <p:spPr>
          <a:xfrm>
            <a:off x="3475633" y="2902848"/>
            <a:ext cx="104400" cy="1800"/>
          </a:xfrm>
          <a:prstGeom prst="straightConnector1">
            <a:avLst/>
          </a:prstGeom>
          <a:noFill/>
          <a:ln cap="flat" cmpd="sng" w="9525">
            <a:solidFill>
              <a:srgbClr val="0BC36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8" name="Google Shape;548;p38"/>
          <p:cNvSpPr/>
          <p:nvPr/>
        </p:nvSpPr>
        <p:spPr>
          <a:xfrm>
            <a:off x="2667452" y="3199867"/>
            <a:ext cx="801000" cy="871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transformer decoder</a:t>
            </a:r>
            <a:endParaRPr b="1" sz="800"/>
          </a:p>
        </p:txBody>
      </p:sp>
      <p:cxnSp>
        <p:nvCxnSpPr>
          <p:cNvPr id="549" name="Google Shape;549;p38"/>
          <p:cNvCxnSpPr>
            <a:stCxn id="521" idx="2"/>
            <a:endCxn id="548" idx="0"/>
          </p:cNvCxnSpPr>
          <p:nvPr/>
        </p:nvCxnSpPr>
        <p:spPr>
          <a:xfrm rot="5400000">
            <a:off x="3254655" y="2816288"/>
            <a:ext cx="197100" cy="570300"/>
          </a:xfrm>
          <a:prstGeom prst="curvedConnector3">
            <a:avLst>
              <a:gd fmla="val 4996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38"/>
          <p:cNvSpPr txBox="1"/>
          <p:nvPr/>
        </p:nvSpPr>
        <p:spPr>
          <a:xfrm>
            <a:off x="7025506" y="2704359"/>
            <a:ext cx="2061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sp>
        <p:nvSpPr>
          <p:cNvPr id="551" name="Google Shape;551;p38"/>
          <p:cNvSpPr txBox="1"/>
          <p:nvPr/>
        </p:nvSpPr>
        <p:spPr>
          <a:xfrm>
            <a:off x="2714526" y="1754551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Donut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🍩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710384" y="3124656"/>
            <a:ext cx="1089600" cy="245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&lt;classification&gt;</a:t>
            </a:r>
            <a:endParaRPr sz="900"/>
          </a:p>
        </p:txBody>
      </p:sp>
      <p:sp>
        <p:nvSpPr>
          <p:cNvPr id="553" name="Google Shape;553;p38"/>
          <p:cNvSpPr/>
          <p:nvPr/>
        </p:nvSpPr>
        <p:spPr>
          <a:xfrm>
            <a:off x="1154949" y="3924275"/>
            <a:ext cx="801000" cy="324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&lt;parsing&gt;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4164591" y="2485808"/>
            <a:ext cx="1683000" cy="472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&lt;class&gt;receipt&lt;/class&gt;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&lt;/classification&gt;</a:t>
            </a:r>
            <a:endParaRPr sz="900"/>
          </a:p>
        </p:txBody>
      </p:sp>
      <p:sp>
        <p:nvSpPr>
          <p:cNvPr id="555" name="Google Shape;555;p38"/>
          <p:cNvSpPr/>
          <p:nvPr/>
        </p:nvSpPr>
        <p:spPr>
          <a:xfrm>
            <a:off x="4307475" y="3072325"/>
            <a:ext cx="1468500" cy="324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14,000&lt;/answer&gt;&lt;/vqa&gt;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56" name="Google Shape;556;p38"/>
          <p:cNvSpPr/>
          <p:nvPr/>
        </p:nvSpPr>
        <p:spPr>
          <a:xfrm>
            <a:off x="4052854" y="3478225"/>
            <a:ext cx="1998300" cy="472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&lt;item&gt;&lt;name&gt;3002-Kyoto Choco Mochi&lt;/name&gt;・・・ &lt;/parsing&gt;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557" name="Google Shape;557;p38"/>
          <p:cNvCxnSpPr>
            <a:stCxn id="552" idx="3"/>
            <a:endCxn id="548" idx="1"/>
          </p:cNvCxnSpPr>
          <p:nvPr/>
        </p:nvCxnSpPr>
        <p:spPr>
          <a:xfrm>
            <a:off x="1799984" y="3247506"/>
            <a:ext cx="867600" cy="3882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38"/>
          <p:cNvCxnSpPr>
            <a:stCxn id="520" idx="3"/>
            <a:endCxn id="548" idx="1"/>
          </p:cNvCxnSpPr>
          <p:nvPr/>
        </p:nvCxnSpPr>
        <p:spPr>
          <a:xfrm flipH="1" rot="10800000">
            <a:off x="2199950" y="3635669"/>
            <a:ext cx="467400" cy="23700"/>
          </a:xfrm>
          <a:prstGeom prst="curvedConnector3">
            <a:avLst>
              <a:gd fmla="val 5001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38"/>
          <p:cNvCxnSpPr>
            <a:stCxn id="553" idx="3"/>
            <a:endCxn id="548" idx="1"/>
          </p:cNvCxnSpPr>
          <p:nvPr/>
        </p:nvCxnSpPr>
        <p:spPr>
          <a:xfrm flipH="1" rot="10800000">
            <a:off x="1955949" y="3635675"/>
            <a:ext cx="711600" cy="450600"/>
          </a:xfrm>
          <a:prstGeom prst="curvedConnector3">
            <a:avLst>
              <a:gd fmla="val 4999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38"/>
          <p:cNvCxnSpPr>
            <a:stCxn id="548" idx="3"/>
            <a:endCxn id="554" idx="1"/>
          </p:cNvCxnSpPr>
          <p:nvPr/>
        </p:nvCxnSpPr>
        <p:spPr>
          <a:xfrm flipH="1" rot="10800000">
            <a:off x="3468452" y="2722117"/>
            <a:ext cx="696000" cy="913500"/>
          </a:xfrm>
          <a:prstGeom prst="curvedConnector3">
            <a:avLst>
              <a:gd fmla="val 5001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p38"/>
          <p:cNvCxnSpPr>
            <a:stCxn id="548" idx="3"/>
            <a:endCxn id="555" idx="1"/>
          </p:cNvCxnSpPr>
          <p:nvPr/>
        </p:nvCxnSpPr>
        <p:spPr>
          <a:xfrm flipH="1" rot="10800000">
            <a:off x="3468452" y="3234217"/>
            <a:ext cx="839100" cy="4014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38"/>
          <p:cNvCxnSpPr>
            <a:stCxn id="548" idx="3"/>
            <a:endCxn id="556" idx="1"/>
          </p:cNvCxnSpPr>
          <p:nvPr/>
        </p:nvCxnSpPr>
        <p:spPr>
          <a:xfrm>
            <a:off x="3468452" y="3635617"/>
            <a:ext cx="584400" cy="78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3" name="Google Shape;563;p38"/>
          <p:cNvSpPr/>
          <p:nvPr/>
        </p:nvSpPr>
        <p:spPr>
          <a:xfrm>
            <a:off x="6435864" y="3398880"/>
            <a:ext cx="2650800" cy="660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"items": [{"name": "3002-Kyoto Choco Mochi",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"count": 2,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"unitprice": 14000, …}], … }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564" name="Google Shape;564;p38"/>
          <p:cNvSpPr txBox="1"/>
          <p:nvPr/>
        </p:nvSpPr>
        <p:spPr>
          <a:xfrm>
            <a:off x="4253745" y="175260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Output Sequence</a:t>
            </a:r>
            <a:endParaRPr b="1" sz="1300"/>
          </a:p>
        </p:txBody>
      </p:sp>
      <p:sp>
        <p:nvSpPr>
          <p:cNvPr id="565" name="Google Shape;565;p38"/>
          <p:cNvSpPr/>
          <p:nvPr/>
        </p:nvSpPr>
        <p:spPr>
          <a:xfrm>
            <a:off x="6524425" y="2244525"/>
            <a:ext cx="1194900" cy="335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"class":"receipt" }</a:t>
            </a:r>
            <a:endParaRPr sz="900"/>
          </a:p>
        </p:txBody>
      </p:sp>
      <p:sp>
        <p:nvSpPr>
          <p:cNvPr id="566" name="Google Shape;566;p38"/>
          <p:cNvSpPr/>
          <p:nvPr/>
        </p:nvSpPr>
        <p:spPr>
          <a:xfrm>
            <a:off x="6455063" y="2753164"/>
            <a:ext cx="2631300" cy="47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{ "question": "what is the price of choco mochi?",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"answer": "14,000" }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567" name="Google Shape;567;p38"/>
          <p:cNvCxnSpPr>
            <a:stCxn id="554" idx="3"/>
            <a:endCxn id="565" idx="1"/>
          </p:cNvCxnSpPr>
          <p:nvPr/>
        </p:nvCxnSpPr>
        <p:spPr>
          <a:xfrm flipH="1" rot="10800000">
            <a:off x="5847591" y="2412158"/>
            <a:ext cx="676800" cy="3099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38"/>
          <p:cNvCxnSpPr>
            <a:stCxn id="555" idx="3"/>
            <a:endCxn id="566" idx="1"/>
          </p:cNvCxnSpPr>
          <p:nvPr/>
        </p:nvCxnSpPr>
        <p:spPr>
          <a:xfrm flipH="1" rot="10800000">
            <a:off x="5775975" y="2989525"/>
            <a:ext cx="679200" cy="2448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38"/>
          <p:cNvCxnSpPr>
            <a:stCxn id="556" idx="3"/>
            <a:endCxn id="563" idx="1"/>
          </p:cNvCxnSpPr>
          <p:nvPr/>
        </p:nvCxnSpPr>
        <p:spPr>
          <a:xfrm>
            <a:off x="6051154" y="3714475"/>
            <a:ext cx="384600" cy="14700"/>
          </a:xfrm>
          <a:prstGeom prst="curvedConnector3">
            <a:avLst>
              <a:gd fmla="val 5001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0" name="Google Shape;570;p38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8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577" name="Google Shape;577;p39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The textual decoder processes the image embeddings and prompt tokens.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578" name="Google Shape;578;p39"/>
          <p:cNvSpPr/>
          <p:nvPr/>
        </p:nvSpPr>
        <p:spPr>
          <a:xfrm>
            <a:off x="78950" y="3475469"/>
            <a:ext cx="2121000" cy="36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&lt;vqa&gt;&lt;question&gt;what is the price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of choco mochi?&lt;/question&gt;&lt;answer&gt;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579" name="Google Shape;579;p39"/>
          <p:cNvSpPr/>
          <p:nvPr/>
        </p:nvSpPr>
        <p:spPr>
          <a:xfrm>
            <a:off x="3572655" y="2198888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9"/>
          <p:cNvSpPr txBox="1"/>
          <p:nvPr/>
        </p:nvSpPr>
        <p:spPr>
          <a:xfrm>
            <a:off x="6703613" y="175845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Converted JSON</a:t>
            </a:r>
            <a:endParaRPr b="1" sz="1300"/>
          </a:p>
        </p:txBody>
      </p:sp>
      <p:sp>
        <p:nvSpPr>
          <p:cNvPr id="581" name="Google Shape;581;p39"/>
          <p:cNvSpPr/>
          <p:nvPr/>
        </p:nvSpPr>
        <p:spPr>
          <a:xfrm>
            <a:off x="2665716" y="2196400"/>
            <a:ext cx="801000" cy="80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transformer encoder</a:t>
            </a:r>
            <a:endParaRPr b="1"/>
          </a:p>
        </p:txBody>
      </p:sp>
      <p:pic>
        <p:nvPicPr>
          <p:cNvPr id="582" name="Google Shape;582;p39"/>
          <p:cNvPicPr preferRelativeResize="0"/>
          <p:nvPr/>
        </p:nvPicPr>
        <p:blipFill rotWithShape="1">
          <a:blip r:embed="rId3">
            <a:alphaModFix/>
          </a:blip>
          <a:srcRect b="31638" l="11885" r="12893" t="46835"/>
          <a:stretch/>
        </p:blipFill>
        <p:spPr>
          <a:xfrm>
            <a:off x="492259" y="2260397"/>
            <a:ext cx="1344200" cy="66059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3" name="Google Shape;583;p39"/>
          <p:cNvSpPr txBox="1"/>
          <p:nvPr/>
        </p:nvSpPr>
        <p:spPr>
          <a:xfrm>
            <a:off x="325406" y="1787588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Input Image and Prompt</a:t>
            </a:r>
            <a:endParaRPr b="1" sz="1300"/>
          </a:p>
        </p:txBody>
      </p:sp>
      <p:cxnSp>
        <p:nvCxnSpPr>
          <p:cNvPr id="584" name="Google Shape;584;p39"/>
          <p:cNvCxnSpPr>
            <a:stCxn id="582" idx="3"/>
            <a:endCxn id="585" idx="1"/>
          </p:cNvCxnSpPr>
          <p:nvPr/>
        </p:nvCxnSpPr>
        <p:spPr>
          <a:xfrm>
            <a:off x="1836458" y="2590693"/>
            <a:ext cx="602400" cy="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6" name="Google Shape;586;p39"/>
          <p:cNvSpPr/>
          <p:nvPr/>
        </p:nvSpPr>
        <p:spPr>
          <a:xfrm>
            <a:off x="3597352" y="2240191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9"/>
          <p:cNvSpPr/>
          <p:nvPr/>
        </p:nvSpPr>
        <p:spPr>
          <a:xfrm>
            <a:off x="3597352" y="239341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9"/>
          <p:cNvSpPr/>
          <p:nvPr/>
        </p:nvSpPr>
        <p:spPr>
          <a:xfrm>
            <a:off x="3597352" y="254663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9"/>
          <p:cNvSpPr/>
          <p:nvPr/>
        </p:nvSpPr>
        <p:spPr>
          <a:xfrm>
            <a:off x="3597352" y="269985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9"/>
          <p:cNvSpPr/>
          <p:nvPr/>
        </p:nvSpPr>
        <p:spPr>
          <a:xfrm>
            <a:off x="3597352" y="285306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9"/>
          <p:cNvSpPr/>
          <p:nvPr/>
        </p:nvSpPr>
        <p:spPr>
          <a:xfrm>
            <a:off x="2414103" y="2196279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9"/>
          <p:cNvSpPr/>
          <p:nvPr/>
        </p:nvSpPr>
        <p:spPr>
          <a:xfrm>
            <a:off x="2438801" y="223758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9"/>
          <p:cNvSpPr/>
          <p:nvPr/>
        </p:nvSpPr>
        <p:spPr>
          <a:xfrm>
            <a:off x="2438801" y="239080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9"/>
          <p:cNvSpPr/>
          <p:nvPr/>
        </p:nvSpPr>
        <p:spPr>
          <a:xfrm>
            <a:off x="2438801" y="2544024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9"/>
          <p:cNvSpPr/>
          <p:nvPr/>
        </p:nvSpPr>
        <p:spPr>
          <a:xfrm>
            <a:off x="2438801" y="269724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9"/>
          <p:cNvSpPr/>
          <p:nvPr/>
        </p:nvSpPr>
        <p:spPr>
          <a:xfrm>
            <a:off x="2438801" y="285045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39"/>
          <p:cNvCxnSpPr/>
          <p:nvPr/>
        </p:nvCxnSpPr>
        <p:spPr>
          <a:xfrm>
            <a:off x="2534132" y="2291400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97" name="Google Shape;597;p39"/>
          <p:cNvCxnSpPr/>
          <p:nvPr/>
        </p:nvCxnSpPr>
        <p:spPr>
          <a:xfrm>
            <a:off x="2531349" y="2441552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98" name="Google Shape;598;p39"/>
          <p:cNvCxnSpPr/>
          <p:nvPr/>
        </p:nvCxnSpPr>
        <p:spPr>
          <a:xfrm>
            <a:off x="2533015" y="2591703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99" name="Google Shape;599;p39"/>
          <p:cNvCxnSpPr/>
          <p:nvPr/>
        </p:nvCxnSpPr>
        <p:spPr>
          <a:xfrm>
            <a:off x="2530233" y="2741855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0" name="Google Shape;600;p39"/>
          <p:cNvCxnSpPr/>
          <p:nvPr/>
        </p:nvCxnSpPr>
        <p:spPr>
          <a:xfrm>
            <a:off x="2525743" y="2902850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1" name="Google Shape;601;p39"/>
          <p:cNvCxnSpPr/>
          <p:nvPr/>
        </p:nvCxnSpPr>
        <p:spPr>
          <a:xfrm>
            <a:off x="3482753" y="2291407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2" name="Google Shape;602;p39"/>
          <p:cNvCxnSpPr/>
          <p:nvPr/>
        </p:nvCxnSpPr>
        <p:spPr>
          <a:xfrm>
            <a:off x="3480391" y="2441556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3" name="Google Shape;603;p39"/>
          <p:cNvCxnSpPr/>
          <p:nvPr/>
        </p:nvCxnSpPr>
        <p:spPr>
          <a:xfrm>
            <a:off x="3481805" y="2591706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4" name="Google Shape;604;p39"/>
          <p:cNvCxnSpPr/>
          <p:nvPr/>
        </p:nvCxnSpPr>
        <p:spPr>
          <a:xfrm>
            <a:off x="3479443" y="2741855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5" name="Google Shape;605;p39"/>
          <p:cNvCxnSpPr/>
          <p:nvPr/>
        </p:nvCxnSpPr>
        <p:spPr>
          <a:xfrm>
            <a:off x="3475633" y="2902848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6" name="Google Shape;606;p39"/>
          <p:cNvSpPr/>
          <p:nvPr/>
        </p:nvSpPr>
        <p:spPr>
          <a:xfrm>
            <a:off x="2667452" y="3199867"/>
            <a:ext cx="801000" cy="871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transformer decoder</a:t>
            </a:r>
            <a:endParaRPr b="1" sz="800"/>
          </a:p>
        </p:txBody>
      </p:sp>
      <p:cxnSp>
        <p:nvCxnSpPr>
          <p:cNvPr id="607" name="Google Shape;607;p39"/>
          <p:cNvCxnSpPr>
            <a:stCxn id="579" idx="2"/>
            <a:endCxn id="606" idx="0"/>
          </p:cNvCxnSpPr>
          <p:nvPr/>
        </p:nvCxnSpPr>
        <p:spPr>
          <a:xfrm rot="5400000">
            <a:off x="3254655" y="2816288"/>
            <a:ext cx="197100" cy="570300"/>
          </a:xfrm>
          <a:prstGeom prst="curvedConnector3">
            <a:avLst>
              <a:gd fmla="val 49969" name="adj1"/>
            </a:avLst>
          </a:prstGeom>
          <a:noFill/>
          <a:ln cap="flat" cmpd="sng" w="28575">
            <a:solidFill>
              <a:srgbClr val="0BC36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39"/>
          <p:cNvSpPr txBox="1"/>
          <p:nvPr/>
        </p:nvSpPr>
        <p:spPr>
          <a:xfrm>
            <a:off x="7025506" y="2704359"/>
            <a:ext cx="2061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sp>
        <p:nvSpPr>
          <p:cNvPr id="609" name="Google Shape;609;p39"/>
          <p:cNvSpPr txBox="1"/>
          <p:nvPr/>
        </p:nvSpPr>
        <p:spPr>
          <a:xfrm>
            <a:off x="2714526" y="1754551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Donut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🍩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0" name="Google Shape;610;p39"/>
          <p:cNvSpPr/>
          <p:nvPr/>
        </p:nvSpPr>
        <p:spPr>
          <a:xfrm>
            <a:off x="710384" y="3124656"/>
            <a:ext cx="1089600" cy="245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&lt;classification&gt;</a:t>
            </a:r>
            <a:endParaRPr sz="900"/>
          </a:p>
        </p:txBody>
      </p:sp>
      <p:sp>
        <p:nvSpPr>
          <p:cNvPr id="611" name="Google Shape;611;p39"/>
          <p:cNvSpPr/>
          <p:nvPr/>
        </p:nvSpPr>
        <p:spPr>
          <a:xfrm>
            <a:off x="1154949" y="3924275"/>
            <a:ext cx="801000" cy="324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&lt;parsing&gt;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12" name="Google Shape;612;p39"/>
          <p:cNvSpPr/>
          <p:nvPr/>
        </p:nvSpPr>
        <p:spPr>
          <a:xfrm>
            <a:off x="4164591" y="2485808"/>
            <a:ext cx="1683000" cy="472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&lt;class&gt;receipt&lt;/class&gt;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&lt;/classification&gt;</a:t>
            </a:r>
            <a:endParaRPr sz="900"/>
          </a:p>
        </p:txBody>
      </p:sp>
      <p:sp>
        <p:nvSpPr>
          <p:cNvPr id="613" name="Google Shape;613;p39"/>
          <p:cNvSpPr/>
          <p:nvPr/>
        </p:nvSpPr>
        <p:spPr>
          <a:xfrm>
            <a:off x="4307475" y="3072325"/>
            <a:ext cx="1468500" cy="324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14,000&lt;/answer&gt;&lt;/vqa&gt;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14" name="Google Shape;614;p39"/>
          <p:cNvSpPr/>
          <p:nvPr/>
        </p:nvSpPr>
        <p:spPr>
          <a:xfrm>
            <a:off x="4052854" y="3478225"/>
            <a:ext cx="1998300" cy="472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&lt;item&gt;&lt;name&gt;3002-Kyoto Choco Mochi&lt;/name&gt;・・・ &lt;/parsing&gt;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615" name="Google Shape;615;p39"/>
          <p:cNvCxnSpPr>
            <a:stCxn id="610" idx="3"/>
            <a:endCxn id="606" idx="1"/>
          </p:cNvCxnSpPr>
          <p:nvPr/>
        </p:nvCxnSpPr>
        <p:spPr>
          <a:xfrm>
            <a:off x="1799984" y="3247506"/>
            <a:ext cx="867600" cy="388200"/>
          </a:xfrm>
          <a:prstGeom prst="curvedConnector3">
            <a:avLst>
              <a:gd fmla="val 50003" name="adj1"/>
            </a:avLst>
          </a:prstGeom>
          <a:noFill/>
          <a:ln cap="flat" cmpd="sng" w="28575">
            <a:solidFill>
              <a:srgbClr val="0BC3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6" name="Google Shape;616;p39"/>
          <p:cNvCxnSpPr>
            <a:stCxn id="578" idx="3"/>
            <a:endCxn id="606" idx="1"/>
          </p:cNvCxnSpPr>
          <p:nvPr/>
        </p:nvCxnSpPr>
        <p:spPr>
          <a:xfrm flipH="1" rot="10800000">
            <a:off x="2199950" y="3635669"/>
            <a:ext cx="467400" cy="23700"/>
          </a:xfrm>
          <a:prstGeom prst="curvedConnector3">
            <a:avLst>
              <a:gd fmla="val 49992" name="adj1"/>
            </a:avLst>
          </a:prstGeom>
          <a:noFill/>
          <a:ln cap="flat" cmpd="sng" w="28575">
            <a:solidFill>
              <a:srgbClr val="0BC3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39"/>
          <p:cNvCxnSpPr>
            <a:stCxn id="611" idx="3"/>
            <a:endCxn id="606" idx="1"/>
          </p:cNvCxnSpPr>
          <p:nvPr/>
        </p:nvCxnSpPr>
        <p:spPr>
          <a:xfrm flipH="1" rot="10800000">
            <a:off x="1955949" y="3635675"/>
            <a:ext cx="711600" cy="450600"/>
          </a:xfrm>
          <a:prstGeom prst="curvedConnector3">
            <a:avLst>
              <a:gd fmla="val 49993" name="adj1"/>
            </a:avLst>
          </a:prstGeom>
          <a:noFill/>
          <a:ln cap="flat" cmpd="sng" w="28575">
            <a:solidFill>
              <a:srgbClr val="0BC3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39"/>
          <p:cNvCxnSpPr>
            <a:stCxn id="606" idx="3"/>
            <a:endCxn id="612" idx="1"/>
          </p:cNvCxnSpPr>
          <p:nvPr/>
        </p:nvCxnSpPr>
        <p:spPr>
          <a:xfrm flipH="1" rot="10800000">
            <a:off x="3468452" y="2722117"/>
            <a:ext cx="696000" cy="91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39"/>
          <p:cNvCxnSpPr>
            <a:stCxn id="606" idx="3"/>
            <a:endCxn id="613" idx="1"/>
          </p:cNvCxnSpPr>
          <p:nvPr/>
        </p:nvCxnSpPr>
        <p:spPr>
          <a:xfrm flipH="1" rot="10800000">
            <a:off x="3468452" y="3234217"/>
            <a:ext cx="839100" cy="4014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39"/>
          <p:cNvCxnSpPr>
            <a:stCxn id="606" idx="3"/>
            <a:endCxn id="614" idx="1"/>
          </p:cNvCxnSpPr>
          <p:nvPr/>
        </p:nvCxnSpPr>
        <p:spPr>
          <a:xfrm>
            <a:off x="3468452" y="3635617"/>
            <a:ext cx="584400" cy="789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39"/>
          <p:cNvSpPr/>
          <p:nvPr/>
        </p:nvSpPr>
        <p:spPr>
          <a:xfrm>
            <a:off x="6435864" y="3398880"/>
            <a:ext cx="2650800" cy="660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"items": [{"name": "3002-Kyoto Choco Mochi",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"count": 2,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"unitprice": 14000, …}], … }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22" name="Google Shape;622;p39"/>
          <p:cNvSpPr txBox="1"/>
          <p:nvPr/>
        </p:nvSpPr>
        <p:spPr>
          <a:xfrm>
            <a:off x="4253745" y="175260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Output Sequence</a:t>
            </a:r>
            <a:endParaRPr b="1" sz="1300"/>
          </a:p>
        </p:txBody>
      </p:sp>
      <p:sp>
        <p:nvSpPr>
          <p:cNvPr id="623" name="Google Shape;623;p39"/>
          <p:cNvSpPr/>
          <p:nvPr/>
        </p:nvSpPr>
        <p:spPr>
          <a:xfrm>
            <a:off x="6524425" y="2244525"/>
            <a:ext cx="1194900" cy="335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"class":"receipt" }</a:t>
            </a:r>
            <a:endParaRPr sz="900"/>
          </a:p>
        </p:txBody>
      </p:sp>
      <p:sp>
        <p:nvSpPr>
          <p:cNvPr id="624" name="Google Shape;624;p39"/>
          <p:cNvSpPr/>
          <p:nvPr/>
        </p:nvSpPr>
        <p:spPr>
          <a:xfrm>
            <a:off x="6455063" y="2753164"/>
            <a:ext cx="2631300" cy="47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{ "question": "what is the price of choco mochi?",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"answer": "14,000" }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625" name="Google Shape;625;p39"/>
          <p:cNvCxnSpPr>
            <a:stCxn id="612" idx="3"/>
            <a:endCxn id="623" idx="1"/>
          </p:cNvCxnSpPr>
          <p:nvPr/>
        </p:nvCxnSpPr>
        <p:spPr>
          <a:xfrm flipH="1" rot="10800000">
            <a:off x="5847591" y="2412158"/>
            <a:ext cx="676800" cy="3099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39"/>
          <p:cNvCxnSpPr>
            <a:stCxn id="613" idx="3"/>
            <a:endCxn id="624" idx="1"/>
          </p:cNvCxnSpPr>
          <p:nvPr/>
        </p:nvCxnSpPr>
        <p:spPr>
          <a:xfrm flipH="1" rot="10800000">
            <a:off x="5775975" y="2989525"/>
            <a:ext cx="679200" cy="2448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39"/>
          <p:cNvCxnSpPr>
            <a:stCxn id="614" idx="3"/>
            <a:endCxn id="621" idx="1"/>
          </p:cNvCxnSpPr>
          <p:nvPr/>
        </p:nvCxnSpPr>
        <p:spPr>
          <a:xfrm>
            <a:off x="6051154" y="3714475"/>
            <a:ext cx="384600" cy="14700"/>
          </a:xfrm>
          <a:prstGeom prst="curvedConnector3">
            <a:avLst>
              <a:gd fmla="val 5001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8" name="Google Shape;628;p39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9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35" name="Google Shape;635;p40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Then, the decoder outputs token sequences,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636" name="Google Shape;636;p40"/>
          <p:cNvSpPr/>
          <p:nvPr/>
        </p:nvSpPr>
        <p:spPr>
          <a:xfrm>
            <a:off x="78950" y="3475469"/>
            <a:ext cx="2121000" cy="36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&lt;vqa&gt;&lt;question&gt;what is the price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of choco mochi?&lt;/question&gt;&lt;answer&gt;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37" name="Google Shape;637;p40"/>
          <p:cNvSpPr/>
          <p:nvPr/>
        </p:nvSpPr>
        <p:spPr>
          <a:xfrm>
            <a:off x="3572655" y="2198888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0"/>
          <p:cNvSpPr txBox="1"/>
          <p:nvPr/>
        </p:nvSpPr>
        <p:spPr>
          <a:xfrm>
            <a:off x="6703613" y="175845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Converted JSON</a:t>
            </a:r>
            <a:endParaRPr b="1" sz="1300"/>
          </a:p>
        </p:txBody>
      </p:sp>
      <p:sp>
        <p:nvSpPr>
          <p:cNvPr id="639" name="Google Shape;639;p40"/>
          <p:cNvSpPr/>
          <p:nvPr/>
        </p:nvSpPr>
        <p:spPr>
          <a:xfrm>
            <a:off x="2665716" y="2196400"/>
            <a:ext cx="801000" cy="80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transformer encoder</a:t>
            </a:r>
            <a:endParaRPr b="1"/>
          </a:p>
        </p:txBody>
      </p:sp>
      <p:pic>
        <p:nvPicPr>
          <p:cNvPr id="640" name="Google Shape;640;p40"/>
          <p:cNvPicPr preferRelativeResize="0"/>
          <p:nvPr/>
        </p:nvPicPr>
        <p:blipFill rotWithShape="1">
          <a:blip r:embed="rId3">
            <a:alphaModFix/>
          </a:blip>
          <a:srcRect b="31638" l="11885" r="12893" t="46835"/>
          <a:stretch/>
        </p:blipFill>
        <p:spPr>
          <a:xfrm>
            <a:off x="492259" y="2260397"/>
            <a:ext cx="1344200" cy="66059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1" name="Google Shape;641;p40"/>
          <p:cNvSpPr txBox="1"/>
          <p:nvPr/>
        </p:nvSpPr>
        <p:spPr>
          <a:xfrm>
            <a:off x="325406" y="1787588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Input Image and Prompt</a:t>
            </a:r>
            <a:endParaRPr b="1" sz="1300"/>
          </a:p>
        </p:txBody>
      </p:sp>
      <p:cxnSp>
        <p:nvCxnSpPr>
          <p:cNvPr id="642" name="Google Shape;642;p40"/>
          <p:cNvCxnSpPr>
            <a:stCxn id="640" idx="3"/>
            <a:endCxn id="643" idx="1"/>
          </p:cNvCxnSpPr>
          <p:nvPr/>
        </p:nvCxnSpPr>
        <p:spPr>
          <a:xfrm>
            <a:off x="1836458" y="2590693"/>
            <a:ext cx="602400" cy="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40"/>
          <p:cNvSpPr/>
          <p:nvPr/>
        </p:nvSpPr>
        <p:spPr>
          <a:xfrm>
            <a:off x="3597352" y="2240191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0"/>
          <p:cNvSpPr/>
          <p:nvPr/>
        </p:nvSpPr>
        <p:spPr>
          <a:xfrm>
            <a:off x="3597352" y="239341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0"/>
          <p:cNvSpPr/>
          <p:nvPr/>
        </p:nvSpPr>
        <p:spPr>
          <a:xfrm>
            <a:off x="3597352" y="254663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0"/>
          <p:cNvSpPr/>
          <p:nvPr/>
        </p:nvSpPr>
        <p:spPr>
          <a:xfrm>
            <a:off x="3597352" y="269985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0"/>
          <p:cNvSpPr/>
          <p:nvPr/>
        </p:nvSpPr>
        <p:spPr>
          <a:xfrm>
            <a:off x="3597352" y="285306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0"/>
          <p:cNvSpPr/>
          <p:nvPr/>
        </p:nvSpPr>
        <p:spPr>
          <a:xfrm>
            <a:off x="2414103" y="2196279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0"/>
          <p:cNvSpPr/>
          <p:nvPr/>
        </p:nvSpPr>
        <p:spPr>
          <a:xfrm>
            <a:off x="2438801" y="223758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0"/>
          <p:cNvSpPr/>
          <p:nvPr/>
        </p:nvSpPr>
        <p:spPr>
          <a:xfrm>
            <a:off x="2438801" y="239080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0"/>
          <p:cNvSpPr/>
          <p:nvPr/>
        </p:nvSpPr>
        <p:spPr>
          <a:xfrm>
            <a:off x="2438801" y="2544024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2438801" y="269724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2438801" y="285045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4" name="Google Shape;654;p40"/>
          <p:cNvCxnSpPr/>
          <p:nvPr/>
        </p:nvCxnSpPr>
        <p:spPr>
          <a:xfrm>
            <a:off x="2534132" y="2291400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5" name="Google Shape;655;p40"/>
          <p:cNvCxnSpPr/>
          <p:nvPr/>
        </p:nvCxnSpPr>
        <p:spPr>
          <a:xfrm>
            <a:off x="2531349" y="2441552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6" name="Google Shape;656;p40"/>
          <p:cNvCxnSpPr/>
          <p:nvPr/>
        </p:nvCxnSpPr>
        <p:spPr>
          <a:xfrm>
            <a:off x="2533015" y="2591703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7" name="Google Shape;657;p40"/>
          <p:cNvCxnSpPr/>
          <p:nvPr/>
        </p:nvCxnSpPr>
        <p:spPr>
          <a:xfrm>
            <a:off x="2530233" y="2741855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8" name="Google Shape;658;p40"/>
          <p:cNvCxnSpPr/>
          <p:nvPr/>
        </p:nvCxnSpPr>
        <p:spPr>
          <a:xfrm>
            <a:off x="2525743" y="2902850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9" name="Google Shape;659;p40"/>
          <p:cNvCxnSpPr/>
          <p:nvPr/>
        </p:nvCxnSpPr>
        <p:spPr>
          <a:xfrm>
            <a:off x="3482753" y="2291407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0" name="Google Shape;660;p40"/>
          <p:cNvCxnSpPr/>
          <p:nvPr/>
        </p:nvCxnSpPr>
        <p:spPr>
          <a:xfrm>
            <a:off x="3480391" y="2441556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1" name="Google Shape;661;p40"/>
          <p:cNvCxnSpPr/>
          <p:nvPr/>
        </p:nvCxnSpPr>
        <p:spPr>
          <a:xfrm>
            <a:off x="3481805" y="2591706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2" name="Google Shape;662;p40"/>
          <p:cNvCxnSpPr/>
          <p:nvPr/>
        </p:nvCxnSpPr>
        <p:spPr>
          <a:xfrm>
            <a:off x="3479443" y="2741855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3" name="Google Shape;663;p40"/>
          <p:cNvCxnSpPr/>
          <p:nvPr/>
        </p:nvCxnSpPr>
        <p:spPr>
          <a:xfrm>
            <a:off x="3475633" y="2902848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64" name="Google Shape;664;p40"/>
          <p:cNvSpPr/>
          <p:nvPr/>
        </p:nvSpPr>
        <p:spPr>
          <a:xfrm>
            <a:off x="2667452" y="3199867"/>
            <a:ext cx="801000" cy="871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transformer decoder</a:t>
            </a:r>
            <a:endParaRPr b="1" sz="800"/>
          </a:p>
        </p:txBody>
      </p:sp>
      <p:cxnSp>
        <p:nvCxnSpPr>
          <p:cNvPr id="665" name="Google Shape;665;p40"/>
          <p:cNvCxnSpPr>
            <a:stCxn id="637" idx="2"/>
            <a:endCxn id="664" idx="0"/>
          </p:cNvCxnSpPr>
          <p:nvPr/>
        </p:nvCxnSpPr>
        <p:spPr>
          <a:xfrm rot="5400000">
            <a:off x="3254655" y="2816288"/>
            <a:ext cx="197100" cy="570300"/>
          </a:xfrm>
          <a:prstGeom prst="curvedConnector3">
            <a:avLst>
              <a:gd fmla="val 4996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p40"/>
          <p:cNvSpPr txBox="1"/>
          <p:nvPr/>
        </p:nvSpPr>
        <p:spPr>
          <a:xfrm>
            <a:off x="7025506" y="2704359"/>
            <a:ext cx="2061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sp>
        <p:nvSpPr>
          <p:cNvPr id="667" name="Google Shape;667;p40"/>
          <p:cNvSpPr txBox="1"/>
          <p:nvPr/>
        </p:nvSpPr>
        <p:spPr>
          <a:xfrm>
            <a:off x="2714526" y="1754551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Donut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🍩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p40"/>
          <p:cNvSpPr/>
          <p:nvPr/>
        </p:nvSpPr>
        <p:spPr>
          <a:xfrm>
            <a:off x="710384" y="3124656"/>
            <a:ext cx="1089600" cy="245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&lt;classification&gt;</a:t>
            </a:r>
            <a:endParaRPr sz="900"/>
          </a:p>
        </p:txBody>
      </p:sp>
      <p:sp>
        <p:nvSpPr>
          <p:cNvPr id="669" name="Google Shape;669;p40"/>
          <p:cNvSpPr/>
          <p:nvPr/>
        </p:nvSpPr>
        <p:spPr>
          <a:xfrm>
            <a:off x="1154949" y="3924275"/>
            <a:ext cx="801000" cy="324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&lt;parsing&gt;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70" name="Google Shape;670;p40"/>
          <p:cNvSpPr/>
          <p:nvPr/>
        </p:nvSpPr>
        <p:spPr>
          <a:xfrm>
            <a:off x="4164591" y="2485808"/>
            <a:ext cx="1683000" cy="472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&lt;class&gt;receipt&lt;/class&gt;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&lt;/classification&gt;</a:t>
            </a:r>
            <a:endParaRPr sz="900"/>
          </a:p>
        </p:txBody>
      </p:sp>
      <p:sp>
        <p:nvSpPr>
          <p:cNvPr id="671" name="Google Shape;671;p40"/>
          <p:cNvSpPr/>
          <p:nvPr/>
        </p:nvSpPr>
        <p:spPr>
          <a:xfrm>
            <a:off x="4307475" y="3072325"/>
            <a:ext cx="1468500" cy="324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14,000&lt;/answer&gt;&lt;/vqa&gt;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72" name="Google Shape;672;p40"/>
          <p:cNvSpPr/>
          <p:nvPr/>
        </p:nvSpPr>
        <p:spPr>
          <a:xfrm>
            <a:off x="4052854" y="3478225"/>
            <a:ext cx="1998300" cy="472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&lt;item&gt;&lt;name&gt;3002-Kyoto Choco Mochi&lt;/name&gt;・・・ &lt;/parsing&gt;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673" name="Google Shape;673;p40"/>
          <p:cNvCxnSpPr>
            <a:stCxn id="668" idx="3"/>
            <a:endCxn id="664" idx="1"/>
          </p:cNvCxnSpPr>
          <p:nvPr/>
        </p:nvCxnSpPr>
        <p:spPr>
          <a:xfrm>
            <a:off x="1799984" y="3247506"/>
            <a:ext cx="867600" cy="3882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40"/>
          <p:cNvCxnSpPr>
            <a:stCxn id="636" idx="3"/>
            <a:endCxn id="664" idx="1"/>
          </p:cNvCxnSpPr>
          <p:nvPr/>
        </p:nvCxnSpPr>
        <p:spPr>
          <a:xfrm flipH="1" rot="10800000">
            <a:off x="2199950" y="3635669"/>
            <a:ext cx="467400" cy="237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40"/>
          <p:cNvCxnSpPr>
            <a:stCxn id="669" idx="3"/>
            <a:endCxn id="664" idx="1"/>
          </p:cNvCxnSpPr>
          <p:nvPr/>
        </p:nvCxnSpPr>
        <p:spPr>
          <a:xfrm flipH="1" rot="10800000">
            <a:off x="1955949" y="3635675"/>
            <a:ext cx="711600" cy="450600"/>
          </a:xfrm>
          <a:prstGeom prst="curvedConnector3">
            <a:avLst>
              <a:gd fmla="val 4999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40"/>
          <p:cNvCxnSpPr>
            <a:stCxn id="664" idx="3"/>
            <a:endCxn id="670" idx="1"/>
          </p:cNvCxnSpPr>
          <p:nvPr/>
        </p:nvCxnSpPr>
        <p:spPr>
          <a:xfrm flipH="1" rot="10800000">
            <a:off x="3468452" y="2722117"/>
            <a:ext cx="696000" cy="913500"/>
          </a:xfrm>
          <a:prstGeom prst="curvedConnector3">
            <a:avLst>
              <a:gd fmla="val 49998" name="adj1"/>
            </a:avLst>
          </a:prstGeom>
          <a:noFill/>
          <a:ln cap="flat" cmpd="sng" w="28575">
            <a:solidFill>
              <a:srgbClr val="0BC3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40"/>
          <p:cNvCxnSpPr>
            <a:stCxn id="664" idx="3"/>
            <a:endCxn id="671" idx="1"/>
          </p:cNvCxnSpPr>
          <p:nvPr/>
        </p:nvCxnSpPr>
        <p:spPr>
          <a:xfrm flipH="1" rot="10800000">
            <a:off x="3468452" y="3234217"/>
            <a:ext cx="839100" cy="401400"/>
          </a:xfrm>
          <a:prstGeom prst="curvedConnector3">
            <a:avLst>
              <a:gd fmla="val 49995" name="adj1"/>
            </a:avLst>
          </a:prstGeom>
          <a:noFill/>
          <a:ln cap="flat" cmpd="sng" w="28575">
            <a:solidFill>
              <a:srgbClr val="0BC3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40"/>
          <p:cNvCxnSpPr>
            <a:stCxn id="664" idx="3"/>
            <a:endCxn id="672" idx="1"/>
          </p:cNvCxnSpPr>
          <p:nvPr/>
        </p:nvCxnSpPr>
        <p:spPr>
          <a:xfrm>
            <a:off x="3468452" y="3635617"/>
            <a:ext cx="584400" cy="78900"/>
          </a:xfrm>
          <a:prstGeom prst="curvedConnector3">
            <a:avLst>
              <a:gd fmla="val 49995" name="adj1"/>
            </a:avLst>
          </a:prstGeom>
          <a:noFill/>
          <a:ln cap="flat" cmpd="sng" w="28575">
            <a:solidFill>
              <a:srgbClr val="0BC36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40"/>
          <p:cNvSpPr/>
          <p:nvPr/>
        </p:nvSpPr>
        <p:spPr>
          <a:xfrm>
            <a:off x="6435864" y="3398880"/>
            <a:ext cx="2650800" cy="660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"items": [{"name": "3002-Kyoto Choco Mochi",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"count": 2,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"unitprice": 14000, …}], … }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80" name="Google Shape;680;p40"/>
          <p:cNvSpPr txBox="1"/>
          <p:nvPr/>
        </p:nvSpPr>
        <p:spPr>
          <a:xfrm>
            <a:off x="4253745" y="175260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</a:rPr>
              <a:t>Output Sequence</a:t>
            </a:r>
            <a:endParaRPr b="1" sz="1300">
              <a:solidFill>
                <a:srgbClr val="0BC360"/>
              </a:solidFill>
            </a:endParaRPr>
          </a:p>
        </p:txBody>
      </p:sp>
      <p:sp>
        <p:nvSpPr>
          <p:cNvPr id="681" name="Google Shape;681;p40"/>
          <p:cNvSpPr/>
          <p:nvPr/>
        </p:nvSpPr>
        <p:spPr>
          <a:xfrm>
            <a:off x="6524425" y="2244525"/>
            <a:ext cx="1194900" cy="335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"class":"receipt" }</a:t>
            </a:r>
            <a:endParaRPr sz="900"/>
          </a:p>
        </p:txBody>
      </p:sp>
      <p:sp>
        <p:nvSpPr>
          <p:cNvPr id="682" name="Google Shape;682;p40"/>
          <p:cNvSpPr/>
          <p:nvPr/>
        </p:nvSpPr>
        <p:spPr>
          <a:xfrm>
            <a:off x="6455063" y="2753164"/>
            <a:ext cx="2631300" cy="47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{ "question": "what is the price of choco mochi?",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"answer": "14,000" }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683" name="Google Shape;683;p40"/>
          <p:cNvCxnSpPr>
            <a:stCxn id="670" idx="3"/>
            <a:endCxn id="681" idx="1"/>
          </p:cNvCxnSpPr>
          <p:nvPr/>
        </p:nvCxnSpPr>
        <p:spPr>
          <a:xfrm flipH="1" rot="10800000">
            <a:off x="5847591" y="2412158"/>
            <a:ext cx="676800" cy="3099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40"/>
          <p:cNvCxnSpPr>
            <a:stCxn id="671" idx="3"/>
            <a:endCxn id="682" idx="1"/>
          </p:cNvCxnSpPr>
          <p:nvPr/>
        </p:nvCxnSpPr>
        <p:spPr>
          <a:xfrm flipH="1" rot="10800000">
            <a:off x="5775975" y="2989525"/>
            <a:ext cx="679200" cy="2448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5" name="Google Shape;685;p40"/>
          <p:cNvCxnSpPr>
            <a:stCxn id="672" idx="3"/>
            <a:endCxn id="679" idx="1"/>
          </p:cNvCxnSpPr>
          <p:nvPr/>
        </p:nvCxnSpPr>
        <p:spPr>
          <a:xfrm>
            <a:off x="6051154" y="3714475"/>
            <a:ext cx="384600" cy="14700"/>
          </a:xfrm>
          <a:prstGeom prst="curvedConnector3">
            <a:avLst>
              <a:gd fmla="val 5001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6" name="Google Shape;686;p40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0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93" name="Google Shape;693;p41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that can be 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converted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 into a desired data format, such as, a JSON format.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694" name="Google Shape;694;p41"/>
          <p:cNvSpPr/>
          <p:nvPr/>
        </p:nvSpPr>
        <p:spPr>
          <a:xfrm>
            <a:off x="78950" y="3475469"/>
            <a:ext cx="2121000" cy="36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&lt;vqa&gt;&lt;question&gt;what is the price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of choco mochi?&lt;/question&gt;&lt;answer&gt;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95" name="Google Shape;695;p41"/>
          <p:cNvSpPr/>
          <p:nvPr/>
        </p:nvSpPr>
        <p:spPr>
          <a:xfrm>
            <a:off x="3572655" y="2198888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 txBox="1"/>
          <p:nvPr/>
        </p:nvSpPr>
        <p:spPr>
          <a:xfrm>
            <a:off x="6703613" y="175845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</a:rPr>
              <a:t>Converted JSON</a:t>
            </a:r>
            <a:endParaRPr b="1" sz="1300">
              <a:solidFill>
                <a:srgbClr val="0BC360"/>
              </a:solidFill>
            </a:endParaRPr>
          </a:p>
        </p:txBody>
      </p:sp>
      <p:sp>
        <p:nvSpPr>
          <p:cNvPr id="697" name="Google Shape;697;p41"/>
          <p:cNvSpPr/>
          <p:nvPr/>
        </p:nvSpPr>
        <p:spPr>
          <a:xfrm>
            <a:off x="2665716" y="2196400"/>
            <a:ext cx="801000" cy="80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transformer encoder</a:t>
            </a:r>
            <a:endParaRPr b="1"/>
          </a:p>
        </p:txBody>
      </p:sp>
      <p:pic>
        <p:nvPicPr>
          <p:cNvPr id="698" name="Google Shape;698;p41"/>
          <p:cNvPicPr preferRelativeResize="0"/>
          <p:nvPr/>
        </p:nvPicPr>
        <p:blipFill rotWithShape="1">
          <a:blip r:embed="rId3">
            <a:alphaModFix/>
          </a:blip>
          <a:srcRect b="31638" l="11885" r="12893" t="46835"/>
          <a:stretch/>
        </p:blipFill>
        <p:spPr>
          <a:xfrm>
            <a:off x="492259" y="2260397"/>
            <a:ext cx="1344200" cy="66059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9" name="Google Shape;699;p41"/>
          <p:cNvSpPr txBox="1"/>
          <p:nvPr/>
        </p:nvSpPr>
        <p:spPr>
          <a:xfrm>
            <a:off x="325406" y="1787588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Input Image and Prompt</a:t>
            </a:r>
            <a:endParaRPr b="1" sz="1300"/>
          </a:p>
        </p:txBody>
      </p:sp>
      <p:cxnSp>
        <p:nvCxnSpPr>
          <p:cNvPr id="700" name="Google Shape;700;p41"/>
          <p:cNvCxnSpPr>
            <a:stCxn id="698" idx="3"/>
            <a:endCxn id="701" idx="1"/>
          </p:cNvCxnSpPr>
          <p:nvPr/>
        </p:nvCxnSpPr>
        <p:spPr>
          <a:xfrm>
            <a:off x="1836458" y="2590693"/>
            <a:ext cx="602400" cy="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41"/>
          <p:cNvSpPr/>
          <p:nvPr/>
        </p:nvSpPr>
        <p:spPr>
          <a:xfrm>
            <a:off x="3597352" y="2240191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1"/>
          <p:cNvSpPr/>
          <p:nvPr/>
        </p:nvSpPr>
        <p:spPr>
          <a:xfrm>
            <a:off x="3597352" y="239341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1"/>
          <p:cNvSpPr/>
          <p:nvPr/>
        </p:nvSpPr>
        <p:spPr>
          <a:xfrm>
            <a:off x="3597352" y="254663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1"/>
          <p:cNvSpPr/>
          <p:nvPr/>
        </p:nvSpPr>
        <p:spPr>
          <a:xfrm>
            <a:off x="3597352" y="269985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1"/>
          <p:cNvSpPr/>
          <p:nvPr/>
        </p:nvSpPr>
        <p:spPr>
          <a:xfrm>
            <a:off x="3597352" y="285306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1"/>
          <p:cNvSpPr/>
          <p:nvPr/>
        </p:nvSpPr>
        <p:spPr>
          <a:xfrm>
            <a:off x="2414103" y="2196279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1"/>
          <p:cNvSpPr/>
          <p:nvPr/>
        </p:nvSpPr>
        <p:spPr>
          <a:xfrm>
            <a:off x="2438801" y="223758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1"/>
          <p:cNvSpPr/>
          <p:nvPr/>
        </p:nvSpPr>
        <p:spPr>
          <a:xfrm>
            <a:off x="2438801" y="239080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1"/>
          <p:cNvSpPr/>
          <p:nvPr/>
        </p:nvSpPr>
        <p:spPr>
          <a:xfrm>
            <a:off x="2438801" y="2544024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1"/>
          <p:cNvSpPr/>
          <p:nvPr/>
        </p:nvSpPr>
        <p:spPr>
          <a:xfrm>
            <a:off x="2438801" y="269724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1"/>
          <p:cNvSpPr/>
          <p:nvPr/>
        </p:nvSpPr>
        <p:spPr>
          <a:xfrm>
            <a:off x="2438801" y="285045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2" name="Google Shape;712;p41"/>
          <p:cNvCxnSpPr/>
          <p:nvPr/>
        </p:nvCxnSpPr>
        <p:spPr>
          <a:xfrm>
            <a:off x="2534132" y="2291400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13" name="Google Shape;713;p41"/>
          <p:cNvCxnSpPr/>
          <p:nvPr/>
        </p:nvCxnSpPr>
        <p:spPr>
          <a:xfrm>
            <a:off x="2531349" y="2441552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14" name="Google Shape;714;p41"/>
          <p:cNvCxnSpPr/>
          <p:nvPr/>
        </p:nvCxnSpPr>
        <p:spPr>
          <a:xfrm>
            <a:off x="2533015" y="2591703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15" name="Google Shape;715;p41"/>
          <p:cNvCxnSpPr/>
          <p:nvPr/>
        </p:nvCxnSpPr>
        <p:spPr>
          <a:xfrm>
            <a:off x="2530233" y="2741855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16" name="Google Shape;716;p41"/>
          <p:cNvCxnSpPr/>
          <p:nvPr/>
        </p:nvCxnSpPr>
        <p:spPr>
          <a:xfrm>
            <a:off x="2525743" y="2902850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17" name="Google Shape;717;p41"/>
          <p:cNvCxnSpPr/>
          <p:nvPr/>
        </p:nvCxnSpPr>
        <p:spPr>
          <a:xfrm>
            <a:off x="3482753" y="2291407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18" name="Google Shape;718;p41"/>
          <p:cNvCxnSpPr/>
          <p:nvPr/>
        </p:nvCxnSpPr>
        <p:spPr>
          <a:xfrm>
            <a:off x="3480391" y="2441556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19" name="Google Shape;719;p41"/>
          <p:cNvCxnSpPr/>
          <p:nvPr/>
        </p:nvCxnSpPr>
        <p:spPr>
          <a:xfrm>
            <a:off x="3481805" y="2591706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0" name="Google Shape;720;p41"/>
          <p:cNvCxnSpPr/>
          <p:nvPr/>
        </p:nvCxnSpPr>
        <p:spPr>
          <a:xfrm>
            <a:off x="3479443" y="2741855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1" name="Google Shape;721;p41"/>
          <p:cNvCxnSpPr/>
          <p:nvPr/>
        </p:nvCxnSpPr>
        <p:spPr>
          <a:xfrm>
            <a:off x="3475633" y="2902848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22" name="Google Shape;722;p41"/>
          <p:cNvSpPr/>
          <p:nvPr/>
        </p:nvSpPr>
        <p:spPr>
          <a:xfrm>
            <a:off x="2667452" y="3199867"/>
            <a:ext cx="801000" cy="871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transformer decoder</a:t>
            </a:r>
            <a:endParaRPr b="1" sz="800"/>
          </a:p>
        </p:txBody>
      </p:sp>
      <p:cxnSp>
        <p:nvCxnSpPr>
          <p:cNvPr id="723" name="Google Shape;723;p41"/>
          <p:cNvCxnSpPr>
            <a:stCxn id="695" idx="2"/>
            <a:endCxn id="722" idx="0"/>
          </p:cNvCxnSpPr>
          <p:nvPr/>
        </p:nvCxnSpPr>
        <p:spPr>
          <a:xfrm rot="5400000">
            <a:off x="3254655" y="2816288"/>
            <a:ext cx="197100" cy="570300"/>
          </a:xfrm>
          <a:prstGeom prst="curvedConnector3">
            <a:avLst>
              <a:gd fmla="val 4996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p41"/>
          <p:cNvSpPr txBox="1"/>
          <p:nvPr/>
        </p:nvSpPr>
        <p:spPr>
          <a:xfrm>
            <a:off x="7025506" y="2704359"/>
            <a:ext cx="2061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sp>
        <p:nvSpPr>
          <p:cNvPr id="725" name="Google Shape;725;p41"/>
          <p:cNvSpPr txBox="1"/>
          <p:nvPr/>
        </p:nvSpPr>
        <p:spPr>
          <a:xfrm>
            <a:off x="2714526" y="1754551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Donut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🍩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6" name="Google Shape;726;p41"/>
          <p:cNvSpPr/>
          <p:nvPr/>
        </p:nvSpPr>
        <p:spPr>
          <a:xfrm>
            <a:off x="710384" y="3124656"/>
            <a:ext cx="1089600" cy="245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&lt;classification&gt;</a:t>
            </a:r>
            <a:endParaRPr sz="900"/>
          </a:p>
        </p:txBody>
      </p:sp>
      <p:sp>
        <p:nvSpPr>
          <p:cNvPr id="727" name="Google Shape;727;p41"/>
          <p:cNvSpPr/>
          <p:nvPr/>
        </p:nvSpPr>
        <p:spPr>
          <a:xfrm>
            <a:off x="1154949" y="3924275"/>
            <a:ext cx="801000" cy="324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&lt;parsing&gt;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28" name="Google Shape;728;p41"/>
          <p:cNvSpPr/>
          <p:nvPr/>
        </p:nvSpPr>
        <p:spPr>
          <a:xfrm>
            <a:off x="4164591" y="2485808"/>
            <a:ext cx="1683000" cy="472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&lt;class&gt;receipt&lt;/class&gt;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&lt;/classification&gt;</a:t>
            </a:r>
            <a:endParaRPr sz="900"/>
          </a:p>
        </p:txBody>
      </p:sp>
      <p:sp>
        <p:nvSpPr>
          <p:cNvPr id="729" name="Google Shape;729;p41"/>
          <p:cNvSpPr/>
          <p:nvPr/>
        </p:nvSpPr>
        <p:spPr>
          <a:xfrm>
            <a:off x="4307475" y="3072325"/>
            <a:ext cx="1468500" cy="324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14,000&lt;/answer&gt;&lt;/vqa&gt;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30" name="Google Shape;730;p41"/>
          <p:cNvSpPr/>
          <p:nvPr/>
        </p:nvSpPr>
        <p:spPr>
          <a:xfrm>
            <a:off x="4052854" y="3478225"/>
            <a:ext cx="1998300" cy="472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&lt;item&gt;&lt;name&gt;3002-Kyoto Choco Mochi&lt;/name&gt;・・・ &lt;/parsing&gt;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731" name="Google Shape;731;p41"/>
          <p:cNvCxnSpPr>
            <a:stCxn id="726" idx="3"/>
            <a:endCxn id="722" idx="1"/>
          </p:cNvCxnSpPr>
          <p:nvPr/>
        </p:nvCxnSpPr>
        <p:spPr>
          <a:xfrm>
            <a:off x="1799984" y="3247506"/>
            <a:ext cx="867600" cy="3882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2" name="Google Shape;732;p41"/>
          <p:cNvCxnSpPr>
            <a:stCxn id="694" idx="3"/>
            <a:endCxn id="722" idx="1"/>
          </p:cNvCxnSpPr>
          <p:nvPr/>
        </p:nvCxnSpPr>
        <p:spPr>
          <a:xfrm flipH="1" rot="10800000">
            <a:off x="2199950" y="3635669"/>
            <a:ext cx="467400" cy="237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41"/>
          <p:cNvCxnSpPr>
            <a:stCxn id="727" idx="3"/>
            <a:endCxn id="722" idx="1"/>
          </p:cNvCxnSpPr>
          <p:nvPr/>
        </p:nvCxnSpPr>
        <p:spPr>
          <a:xfrm flipH="1" rot="10800000">
            <a:off x="1955949" y="3635675"/>
            <a:ext cx="711600" cy="450600"/>
          </a:xfrm>
          <a:prstGeom prst="curvedConnector3">
            <a:avLst>
              <a:gd fmla="val 4999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4" name="Google Shape;734;p41"/>
          <p:cNvCxnSpPr>
            <a:stCxn id="722" idx="3"/>
            <a:endCxn id="728" idx="1"/>
          </p:cNvCxnSpPr>
          <p:nvPr/>
        </p:nvCxnSpPr>
        <p:spPr>
          <a:xfrm flipH="1" rot="10800000">
            <a:off x="3468452" y="2722117"/>
            <a:ext cx="696000" cy="91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41"/>
          <p:cNvCxnSpPr>
            <a:stCxn id="722" idx="3"/>
            <a:endCxn id="729" idx="1"/>
          </p:cNvCxnSpPr>
          <p:nvPr/>
        </p:nvCxnSpPr>
        <p:spPr>
          <a:xfrm flipH="1" rot="10800000">
            <a:off x="3468452" y="3234217"/>
            <a:ext cx="839100" cy="4014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41"/>
          <p:cNvCxnSpPr>
            <a:stCxn id="722" idx="3"/>
            <a:endCxn id="730" idx="1"/>
          </p:cNvCxnSpPr>
          <p:nvPr/>
        </p:nvCxnSpPr>
        <p:spPr>
          <a:xfrm>
            <a:off x="3468452" y="3635617"/>
            <a:ext cx="584400" cy="789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7" name="Google Shape;737;p41"/>
          <p:cNvSpPr/>
          <p:nvPr/>
        </p:nvSpPr>
        <p:spPr>
          <a:xfrm>
            <a:off x="6435864" y="3398880"/>
            <a:ext cx="2650800" cy="660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"items": [{"name": "3002-Kyoto Choco Mochi",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"count": 2,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"unitprice": 14000, …}], … }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738" name="Google Shape;738;p41"/>
          <p:cNvSpPr txBox="1"/>
          <p:nvPr/>
        </p:nvSpPr>
        <p:spPr>
          <a:xfrm>
            <a:off x="4253745" y="175260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Output Sequence</a:t>
            </a:r>
            <a:endParaRPr b="1" sz="1300"/>
          </a:p>
        </p:txBody>
      </p:sp>
      <p:sp>
        <p:nvSpPr>
          <p:cNvPr id="739" name="Google Shape;739;p41"/>
          <p:cNvSpPr/>
          <p:nvPr/>
        </p:nvSpPr>
        <p:spPr>
          <a:xfrm>
            <a:off x="6524425" y="2244525"/>
            <a:ext cx="1194900" cy="335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"class":"receipt" }</a:t>
            </a:r>
            <a:endParaRPr sz="900"/>
          </a:p>
        </p:txBody>
      </p:sp>
      <p:sp>
        <p:nvSpPr>
          <p:cNvPr id="740" name="Google Shape;740;p41"/>
          <p:cNvSpPr/>
          <p:nvPr/>
        </p:nvSpPr>
        <p:spPr>
          <a:xfrm>
            <a:off x="6455063" y="2753164"/>
            <a:ext cx="2631300" cy="47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{ "question": "what is the price of choco mochi?",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"answer": "14,000" }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741" name="Google Shape;741;p41"/>
          <p:cNvCxnSpPr>
            <a:stCxn id="728" idx="3"/>
            <a:endCxn id="739" idx="1"/>
          </p:cNvCxnSpPr>
          <p:nvPr/>
        </p:nvCxnSpPr>
        <p:spPr>
          <a:xfrm flipH="1" rot="10800000">
            <a:off x="5847591" y="2412158"/>
            <a:ext cx="676800" cy="309900"/>
          </a:xfrm>
          <a:prstGeom prst="curvedConnector3">
            <a:avLst>
              <a:gd fmla="val 50003" name="adj1"/>
            </a:avLst>
          </a:prstGeom>
          <a:noFill/>
          <a:ln cap="flat" cmpd="sng" w="28575">
            <a:solidFill>
              <a:srgbClr val="0BC3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41"/>
          <p:cNvCxnSpPr>
            <a:stCxn id="729" idx="3"/>
            <a:endCxn id="740" idx="1"/>
          </p:cNvCxnSpPr>
          <p:nvPr/>
        </p:nvCxnSpPr>
        <p:spPr>
          <a:xfrm flipH="1" rot="10800000">
            <a:off x="5775975" y="2989525"/>
            <a:ext cx="679200" cy="244800"/>
          </a:xfrm>
          <a:prstGeom prst="curvedConnector3">
            <a:avLst>
              <a:gd fmla="val 49992" name="adj1"/>
            </a:avLst>
          </a:prstGeom>
          <a:noFill/>
          <a:ln cap="flat" cmpd="sng" w="28575">
            <a:solidFill>
              <a:srgbClr val="0BC3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41"/>
          <p:cNvCxnSpPr>
            <a:stCxn id="730" idx="3"/>
            <a:endCxn id="737" idx="1"/>
          </p:cNvCxnSpPr>
          <p:nvPr/>
        </p:nvCxnSpPr>
        <p:spPr>
          <a:xfrm>
            <a:off x="6051154" y="3714475"/>
            <a:ext cx="384600" cy="14700"/>
          </a:xfrm>
          <a:prstGeom prst="curvedConnector3">
            <a:avLst>
              <a:gd fmla="val 50016" name="adj1"/>
            </a:avLst>
          </a:prstGeom>
          <a:noFill/>
          <a:ln cap="flat" cmpd="sng" w="28575">
            <a:solidFill>
              <a:srgbClr val="0BC36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4" name="Google Shape;744;p41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1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Introduction: </a:t>
            </a:r>
            <a:r>
              <a:rPr lang="en" sz="2300"/>
              <a:t>Background and Motivation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Proposal: </a:t>
            </a:r>
            <a:r>
              <a:rPr lang="en" sz="2300"/>
              <a:t>Document Understanding Transformer (</a:t>
            </a:r>
            <a:r>
              <a:rPr lang="en" sz="2300"/>
              <a:t>Donut 🍩</a:t>
            </a:r>
            <a:r>
              <a:rPr lang="en" sz="2300"/>
              <a:t>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Experiments and Analyses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Conclusions</a:t>
            </a:r>
            <a:endParaRPr sz="2300"/>
          </a:p>
        </p:txBody>
      </p:sp>
      <p:sp>
        <p:nvSpPr>
          <p:cNvPr id="79" name="Google Shape;79;p15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This is the table of contents. Let’s start from the Introduction.</a:t>
            </a:r>
            <a:endParaRPr b="1" sz="1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 Model Architecture</a:t>
            </a:r>
            <a:endParaRPr/>
          </a:p>
        </p:txBody>
      </p:sp>
      <p:sp>
        <p:nvSpPr>
          <p:cNvPr id="751" name="Google Shape;751;p42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Swin Transformer and BART are used as an encoder and decoder, respectively.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More details can also be found in the manuscript.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52" name="Google Shape;752;p42"/>
          <p:cNvSpPr/>
          <p:nvPr/>
        </p:nvSpPr>
        <p:spPr>
          <a:xfrm>
            <a:off x="78950" y="3475469"/>
            <a:ext cx="2121000" cy="36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&lt;vqa&gt;&lt;question&gt;what is the price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of choco mochi?&lt;/question&gt;&lt;answer&gt;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753" name="Google Shape;753;p42"/>
          <p:cNvSpPr/>
          <p:nvPr/>
        </p:nvSpPr>
        <p:spPr>
          <a:xfrm>
            <a:off x="3572655" y="2198888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2"/>
          <p:cNvSpPr txBox="1"/>
          <p:nvPr/>
        </p:nvSpPr>
        <p:spPr>
          <a:xfrm>
            <a:off x="6703613" y="175845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Converted JSON</a:t>
            </a:r>
            <a:endParaRPr b="1" sz="1300"/>
          </a:p>
        </p:txBody>
      </p:sp>
      <p:sp>
        <p:nvSpPr>
          <p:cNvPr id="755" name="Google Shape;755;p42"/>
          <p:cNvSpPr/>
          <p:nvPr/>
        </p:nvSpPr>
        <p:spPr>
          <a:xfrm>
            <a:off x="2665716" y="2196400"/>
            <a:ext cx="801000" cy="80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transformer encoder</a:t>
            </a:r>
            <a:endParaRPr b="1"/>
          </a:p>
        </p:txBody>
      </p:sp>
      <p:pic>
        <p:nvPicPr>
          <p:cNvPr id="756" name="Google Shape;756;p42"/>
          <p:cNvPicPr preferRelativeResize="0"/>
          <p:nvPr/>
        </p:nvPicPr>
        <p:blipFill rotWithShape="1">
          <a:blip r:embed="rId3">
            <a:alphaModFix/>
          </a:blip>
          <a:srcRect b="31638" l="11885" r="12893" t="46835"/>
          <a:stretch/>
        </p:blipFill>
        <p:spPr>
          <a:xfrm>
            <a:off x="492259" y="2260397"/>
            <a:ext cx="1344200" cy="66059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7" name="Google Shape;757;p42"/>
          <p:cNvSpPr txBox="1"/>
          <p:nvPr/>
        </p:nvSpPr>
        <p:spPr>
          <a:xfrm>
            <a:off x="325406" y="1787588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Input Image and Prompt</a:t>
            </a:r>
            <a:endParaRPr b="1" sz="1300"/>
          </a:p>
        </p:txBody>
      </p:sp>
      <p:cxnSp>
        <p:nvCxnSpPr>
          <p:cNvPr id="758" name="Google Shape;758;p42"/>
          <p:cNvCxnSpPr>
            <a:stCxn id="756" idx="3"/>
            <a:endCxn id="759" idx="1"/>
          </p:cNvCxnSpPr>
          <p:nvPr/>
        </p:nvCxnSpPr>
        <p:spPr>
          <a:xfrm>
            <a:off x="1836458" y="2590693"/>
            <a:ext cx="602400" cy="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42"/>
          <p:cNvSpPr/>
          <p:nvPr/>
        </p:nvSpPr>
        <p:spPr>
          <a:xfrm>
            <a:off x="3597352" y="2240191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2"/>
          <p:cNvSpPr/>
          <p:nvPr/>
        </p:nvSpPr>
        <p:spPr>
          <a:xfrm>
            <a:off x="3597352" y="239341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2"/>
          <p:cNvSpPr/>
          <p:nvPr/>
        </p:nvSpPr>
        <p:spPr>
          <a:xfrm>
            <a:off x="3597352" y="2546632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2"/>
          <p:cNvSpPr/>
          <p:nvPr/>
        </p:nvSpPr>
        <p:spPr>
          <a:xfrm>
            <a:off x="3597352" y="269985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2"/>
          <p:cNvSpPr/>
          <p:nvPr/>
        </p:nvSpPr>
        <p:spPr>
          <a:xfrm>
            <a:off x="3597352" y="285306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2"/>
          <p:cNvSpPr/>
          <p:nvPr/>
        </p:nvSpPr>
        <p:spPr>
          <a:xfrm>
            <a:off x="2414103" y="2196279"/>
            <a:ext cx="131400" cy="8040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2"/>
          <p:cNvSpPr/>
          <p:nvPr/>
        </p:nvSpPr>
        <p:spPr>
          <a:xfrm>
            <a:off x="2438801" y="223758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2"/>
          <p:cNvSpPr/>
          <p:nvPr/>
        </p:nvSpPr>
        <p:spPr>
          <a:xfrm>
            <a:off x="2438801" y="2390803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2"/>
          <p:cNvSpPr/>
          <p:nvPr/>
        </p:nvSpPr>
        <p:spPr>
          <a:xfrm>
            <a:off x="2438801" y="2544024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2"/>
          <p:cNvSpPr/>
          <p:nvPr/>
        </p:nvSpPr>
        <p:spPr>
          <a:xfrm>
            <a:off x="2438801" y="269724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2"/>
          <p:cNvSpPr/>
          <p:nvPr/>
        </p:nvSpPr>
        <p:spPr>
          <a:xfrm>
            <a:off x="2438801" y="2850455"/>
            <a:ext cx="82500" cy="1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0" name="Google Shape;770;p42"/>
          <p:cNvCxnSpPr/>
          <p:nvPr/>
        </p:nvCxnSpPr>
        <p:spPr>
          <a:xfrm>
            <a:off x="2534132" y="2291400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1" name="Google Shape;771;p42"/>
          <p:cNvCxnSpPr/>
          <p:nvPr/>
        </p:nvCxnSpPr>
        <p:spPr>
          <a:xfrm>
            <a:off x="2531349" y="2441552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2" name="Google Shape;772;p42"/>
          <p:cNvCxnSpPr/>
          <p:nvPr/>
        </p:nvCxnSpPr>
        <p:spPr>
          <a:xfrm>
            <a:off x="2533015" y="2591703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3" name="Google Shape;773;p42"/>
          <p:cNvCxnSpPr/>
          <p:nvPr/>
        </p:nvCxnSpPr>
        <p:spPr>
          <a:xfrm>
            <a:off x="2530233" y="2741855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4" name="Google Shape;774;p42"/>
          <p:cNvCxnSpPr/>
          <p:nvPr/>
        </p:nvCxnSpPr>
        <p:spPr>
          <a:xfrm>
            <a:off x="2525743" y="2902850"/>
            <a:ext cx="123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3482753" y="2291407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3480391" y="2441556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7" name="Google Shape;777;p42"/>
          <p:cNvCxnSpPr/>
          <p:nvPr/>
        </p:nvCxnSpPr>
        <p:spPr>
          <a:xfrm>
            <a:off x="3481805" y="2591706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8" name="Google Shape;778;p42"/>
          <p:cNvCxnSpPr/>
          <p:nvPr/>
        </p:nvCxnSpPr>
        <p:spPr>
          <a:xfrm>
            <a:off x="3479443" y="2741855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9" name="Google Shape;779;p42"/>
          <p:cNvCxnSpPr/>
          <p:nvPr/>
        </p:nvCxnSpPr>
        <p:spPr>
          <a:xfrm>
            <a:off x="3475633" y="2902848"/>
            <a:ext cx="104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0" name="Google Shape;780;p42"/>
          <p:cNvSpPr/>
          <p:nvPr/>
        </p:nvSpPr>
        <p:spPr>
          <a:xfrm>
            <a:off x="2667452" y="3199867"/>
            <a:ext cx="801000" cy="871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transformer decoder</a:t>
            </a:r>
            <a:endParaRPr b="1" sz="800"/>
          </a:p>
        </p:txBody>
      </p:sp>
      <p:cxnSp>
        <p:nvCxnSpPr>
          <p:cNvPr id="781" name="Google Shape;781;p42"/>
          <p:cNvCxnSpPr>
            <a:stCxn id="753" idx="2"/>
            <a:endCxn id="780" idx="0"/>
          </p:cNvCxnSpPr>
          <p:nvPr/>
        </p:nvCxnSpPr>
        <p:spPr>
          <a:xfrm rot="5400000">
            <a:off x="3254655" y="2816288"/>
            <a:ext cx="197100" cy="570300"/>
          </a:xfrm>
          <a:prstGeom prst="curvedConnector3">
            <a:avLst>
              <a:gd fmla="val 4996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42"/>
          <p:cNvSpPr txBox="1"/>
          <p:nvPr/>
        </p:nvSpPr>
        <p:spPr>
          <a:xfrm>
            <a:off x="7025506" y="2704359"/>
            <a:ext cx="2061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sp>
        <p:nvSpPr>
          <p:cNvPr id="783" name="Google Shape;783;p42"/>
          <p:cNvSpPr txBox="1"/>
          <p:nvPr/>
        </p:nvSpPr>
        <p:spPr>
          <a:xfrm>
            <a:off x="2714526" y="1754551"/>
            <a:ext cx="21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</a:rPr>
              <a:t>Donut</a:t>
            </a:r>
            <a:r>
              <a:rPr b="1" lang="en" sz="1300"/>
              <a:t>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🍩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4" name="Google Shape;784;p42"/>
          <p:cNvSpPr/>
          <p:nvPr/>
        </p:nvSpPr>
        <p:spPr>
          <a:xfrm>
            <a:off x="710384" y="3124656"/>
            <a:ext cx="1089600" cy="245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&lt;classification&gt;</a:t>
            </a:r>
            <a:endParaRPr sz="900"/>
          </a:p>
        </p:txBody>
      </p:sp>
      <p:sp>
        <p:nvSpPr>
          <p:cNvPr id="785" name="Google Shape;785;p42"/>
          <p:cNvSpPr/>
          <p:nvPr/>
        </p:nvSpPr>
        <p:spPr>
          <a:xfrm>
            <a:off x="1154949" y="3924275"/>
            <a:ext cx="801000" cy="324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&lt;parsing&gt;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86" name="Google Shape;786;p42"/>
          <p:cNvSpPr/>
          <p:nvPr/>
        </p:nvSpPr>
        <p:spPr>
          <a:xfrm>
            <a:off x="4164591" y="2485808"/>
            <a:ext cx="1683000" cy="472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&lt;class&gt;receipt&lt;/class&gt;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&lt;/classification&gt;</a:t>
            </a:r>
            <a:endParaRPr sz="900"/>
          </a:p>
        </p:txBody>
      </p:sp>
      <p:sp>
        <p:nvSpPr>
          <p:cNvPr id="787" name="Google Shape;787;p42"/>
          <p:cNvSpPr/>
          <p:nvPr/>
        </p:nvSpPr>
        <p:spPr>
          <a:xfrm>
            <a:off x="4307475" y="3072325"/>
            <a:ext cx="1468500" cy="324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14,000&lt;/answer&gt;&lt;/vqa&gt;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88" name="Google Shape;788;p42"/>
          <p:cNvSpPr/>
          <p:nvPr/>
        </p:nvSpPr>
        <p:spPr>
          <a:xfrm>
            <a:off x="4052854" y="3478225"/>
            <a:ext cx="1998300" cy="472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&lt;item&gt;&lt;name&gt;3002-Kyoto Choco Mochi&lt;/name&gt;・・・ &lt;/parsing&gt;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789" name="Google Shape;789;p42"/>
          <p:cNvCxnSpPr>
            <a:stCxn id="784" idx="3"/>
            <a:endCxn id="780" idx="1"/>
          </p:cNvCxnSpPr>
          <p:nvPr/>
        </p:nvCxnSpPr>
        <p:spPr>
          <a:xfrm>
            <a:off x="1799984" y="3247506"/>
            <a:ext cx="867600" cy="3882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42"/>
          <p:cNvCxnSpPr>
            <a:stCxn id="752" idx="3"/>
            <a:endCxn id="780" idx="1"/>
          </p:cNvCxnSpPr>
          <p:nvPr/>
        </p:nvCxnSpPr>
        <p:spPr>
          <a:xfrm flipH="1" rot="10800000">
            <a:off x="2199950" y="3635669"/>
            <a:ext cx="467400" cy="237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42"/>
          <p:cNvCxnSpPr>
            <a:stCxn id="785" idx="3"/>
            <a:endCxn id="780" idx="1"/>
          </p:cNvCxnSpPr>
          <p:nvPr/>
        </p:nvCxnSpPr>
        <p:spPr>
          <a:xfrm flipH="1" rot="10800000">
            <a:off x="1955949" y="3635675"/>
            <a:ext cx="711600" cy="450600"/>
          </a:xfrm>
          <a:prstGeom prst="curvedConnector3">
            <a:avLst>
              <a:gd fmla="val 4999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42"/>
          <p:cNvCxnSpPr>
            <a:stCxn id="780" idx="3"/>
            <a:endCxn id="786" idx="1"/>
          </p:cNvCxnSpPr>
          <p:nvPr/>
        </p:nvCxnSpPr>
        <p:spPr>
          <a:xfrm flipH="1" rot="10800000">
            <a:off x="3468452" y="2722117"/>
            <a:ext cx="696000" cy="91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42"/>
          <p:cNvCxnSpPr>
            <a:stCxn id="780" idx="3"/>
            <a:endCxn id="787" idx="1"/>
          </p:cNvCxnSpPr>
          <p:nvPr/>
        </p:nvCxnSpPr>
        <p:spPr>
          <a:xfrm flipH="1" rot="10800000">
            <a:off x="3468452" y="3234217"/>
            <a:ext cx="839100" cy="4014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42"/>
          <p:cNvCxnSpPr>
            <a:stCxn id="780" idx="3"/>
            <a:endCxn id="788" idx="1"/>
          </p:cNvCxnSpPr>
          <p:nvPr/>
        </p:nvCxnSpPr>
        <p:spPr>
          <a:xfrm>
            <a:off x="3468452" y="3635617"/>
            <a:ext cx="584400" cy="789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Google Shape;795;p42"/>
          <p:cNvSpPr/>
          <p:nvPr/>
        </p:nvSpPr>
        <p:spPr>
          <a:xfrm>
            <a:off x="6435864" y="3398880"/>
            <a:ext cx="2650800" cy="660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"items": [{"name": "3002-Kyoto Choco Mochi",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"count": 2,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      "unitprice": 14000, …}], … }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796" name="Google Shape;796;p42"/>
          <p:cNvSpPr txBox="1"/>
          <p:nvPr/>
        </p:nvSpPr>
        <p:spPr>
          <a:xfrm>
            <a:off x="4253745" y="1752600"/>
            <a:ext cx="19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Output Sequence</a:t>
            </a:r>
            <a:endParaRPr b="1" sz="1300"/>
          </a:p>
        </p:txBody>
      </p:sp>
      <p:sp>
        <p:nvSpPr>
          <p:cNvPr id="797" name="Google Shape;797;p42"/>
          <p:cNvSpPr/>
          <p:nvPr/>
        </p:nvSpPr>
        <p:spPr>
          <a:xfrm>
            <a:off x="6524425" y="2244525"/>
            <a:ext cx="1194900" cy="335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{ "class":"receipt" }</a:t>
            </a:r>
            <a:endParaRPr sz="900"/>
          </a:p>
        </p:txBody>
      </p:sp>
      <p:sp>
        <p:nvSpPr>
          <p:cNvPr id="798" name="Google Shape;798;p42"/>
          <p:cNvSpPr/>
          <p:nvPr/>
        </p:nvSpPr>
        <p:spPr>
          <a:xfrm>
            <a:off x="6455063" y="2753164"/>
            <a:ext cx="2631300" cy="47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{ "question": "what is the price of choco mochi?",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 "answer": "14,000" }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799" name="Google Shape;799;p42"/>
          <p:cNvCxnSpPr>
            <a:stCxn id="786" idx="3"/>
            <a:endCxn id="797" idx="1"/>
          </p:cNvCxnSpPr>
          <p:nvPr/>
        </p:nvCxnSpPr>
        <p:spPr>
          <a:xfrm flipH="1" rot="10800000">
            <a:off x="5847591" y="2412158"/>
            <a:ext cx="676800" cy="3099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42"/>
          <p:cNvCxnSpPr>
            <a:stCxn id="787" idx="3"/>
            <a:endCxn id="798" idx="1"/>
          </p:cNvCxnSpPr>
          <p:nvPr/>
        </p:nvCxnSpPr>
        <p:spPr>
          <a:xfrm flipH="1" rot="10800000">
            <a:off x="5775975" y="2989525"/>
            <a:ext cx="679200" cy="2448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1" name="Google Shape;801;p42"/>
          <p:cNvCxnSpPr>
            <a:stCxn id="788" idx="3"/>
            <a:endCxn id="795" idx="1"/>
          </p:cNvCxnSpPr>
          <p:nvPr/>
        </p:nvCxnSpPr>
        <p:spPr>
          <a:xfrm>
            <a:off x="6051154" y="3714475"/>
            <a:ext cx="384600" cy="14700"/>
          </a:xfrm>
          <a:prstGeom prst="curvedConnector3">
            <a:avLst>
              <a:gd fmla="val 5001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2" name="Google Shape;802;p42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2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 Task</a:t>
            </a:r>
            <a:endParaRPr/>
          </a:p>
        </p:txBody>
      </p:sp>
      <p:sp>
        <p:nvSpPr>
          <p:cNvPr id="809" name="Google Shape;809;p43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To train Donut, we propose a simple pre-training task.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810" name="Google Shape;810;p43"/>
          <p:cNvPicPr preferRelativeResize="0"/>
          <p:nvPr/>
        </p:nvPicPr>
        <p:blipFill rotWithShape="1">
          <a:blip r:embed="rId3">
            <a:alphaModFix/>
          </a:blip>
          <a:srcRect b="6576" l="8158" r="7124" t="0"/>
          <a:stretch/>
        </p:blipFill>
        <p:spPr>
          <a:xfrm>
            <a:off x="6900" y="2019300"/>
            <a:ext cx="2867401" cy="2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43"/>
          <p:cNvSpPr/>
          <p:nvPr/>
        </p:nvSpPr>
        <p:spPr>
          <a:xfrm>
            <a:off x="3609550" y="2169725"/>
            <a:ext cx="2476800" cy="20346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33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17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17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12" name="Google Shape;812;p43"/>
          <p:cNvSpPr/>
          <p:nvPr/>
        </p:nvSpPr>
        <p:spPr>
          <a:xfrm>
            <a:off x="6859400" y="2144100"/>
            <a:ext cx="2224500" cy="20346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BC36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 PLUS 1p"/>
                <a:ea typeface="M PLUS 1p"/>
                <a:cs typeface="M PLUS 1p"/>
                <a:sym typeface="M PLUS 1p"/>
              </a:rPr>
              <a:t>In terms of what that can teach, in what from …</a:t>
            </a:r>
            <a:endParaRPr b="1" sz="1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13" name="Google Shape;813;p43"/>
          <p:cNvSpPr/>
          <p:nvPr/>
        </p:nvSpPr>
        <p:spPr>
          <a:xfrm>
            <a:off x="2998525" y="3035815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/>
          <p:nvPr/>
        </p:nvSpPr>
        <p:spPr>
          <a:xfrm>
            <a:off x="6259275" y="3002565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43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3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 Task</a:t>
            </a:r>
            <a:endParaRPr/>
          </a:p>
        </p:txBody>
      </p:sp>
      <p:sp>
        <p:nvSpPr>
          <p:cNvPr id="822" name="Google Shape;822;p44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The 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objective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 is to read all texts from the top-left to bottom-right.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This task can be interpret as a pseudo OCR task.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823" name="Google Shape;823;p44"/>
          <p:cNvPicPr preferRelativeResize="0"/>
          <p:nvPr/>
        </p:nvPicPr>
        <p:blipFill rotWithShape="1">
          <a:blip r:embed="rId3">
            <a:alphaModFix/>
          </a:blip>
          <a:srcRect b="6576" l="8158" r="7124" t="0"/>
          <a:stretch/>
        </p:blipFill>
        <p:spPr>
          <a:xfrm>
            <a:off x="6900" y="2019300"/>
            <a:ext cx="2867401" cy="2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44"/>
          <p:cNvSpPr/>
          <p:nvPr/>
        </p:nvSpPr>
        <p:spPr>
          <a:xfrm>
            <a:off x="3609550" y="2169725"/>
            <a:ext cx="2476800" cy="20346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33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17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17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25" name="Google Shape;825;p44"/>
          <p:cNvSpPr/>
          <p:nvPr/>
        </p:nvSpPr>
        <p:spPr>
          <a:xfrm>
            <a:off x="6859400" y="2144100"/>
            <a:ext cx="2224500" cy="20346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BC36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 PLUS 1p"/>
                <a:ea typeface="M PLUS 1p"/>
                <a:cs typeface="M PLUS 1p"/>
                <a:sym typeface="M PLUS 1p"/>
              </a:rPr>
              <a:t>In terms of what that can teach, in what from …</a:t>
            </a:r>
            <a:endParaRPr b="1" sz="1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26" name="Google Shape;826;p44"/>
          <p:cNvSpPr/>
          <p:nvPr/>
        </p:nvSpPr>
        <p:spPr>
          <a:xfrm>
            <a:off x="2998525" y="3035815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4"/>
          <p:cNvSpPr/>
          <p:nvPr/>
        </p:nvSpPr>
        <p:spPr>
          <a:xfrm>
            <a:off x="6259275" y="3002565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8" name="Google Shape;828;p44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44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Strategy: Teacher-forcing </a:t>
            </a:r>
            <a:r>
              <a:rPr lang="en"/>
              <a:t>Scheme</a:t>
            </a:r>
            <a:endParaRPr/>
          </a:p>
        </p:txBody>
      </p:sp>
      <p:sp>
        <p:nvSpPr>
          <p:cNvPr id="835" name="Google Shape;835;p45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Following the original Transformer, the model training is done with Teacher-forcing scheme. 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More details can also be found in the manuscript.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836" name="Google Shape;836;p45"/>
          <p:cNvPicPr preferRelativeResize="0"/>
          <p:nvPr/>
        </p:nvPicPr>
        <p:blipFill rotWithShape="1">
          <a:blip r:embed="rId3">
            <a:alphaModFix/>
          </a:blip>
          <a:srcRect b="6576" l="8158" r="7124" t="0"/>
          <a:stretch/>
        </p:blipFill>
        <p:spPr>
          <a:xfrm>
            <a:off x="285525" y="1850377"/>
            <a:ext cx="3466174" cy="2694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45"/>
          <p:cNvCxnSpPr/>
          <p:nvPr/>
        </p:nvCxnSpPr>
        <p:spPr>
          <a:xfrm>
            <a:off x="4984171" y="2265296"/>
            <a:ext cx="18300" cy="219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45"/>
          <p:cNvCxnSpPr/>
          <p:nvPr/>
        </p:nvCxnSpPr>
        <p:spPr>
          <a:xfrm>
            <a:off x="5885504" y="2266935"/>
            <a:ext cx="18300" cy="219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45"/>
          <p:cNvCxnSpPr/>
          <p:nvPr/>
        </p:nvCxnSpPr>
        <p:spPr>
          <a:xfrm>
            <a:off x="6764390" y="2272940"/>
            <a:ext cx="18300" cy="219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45"/>
          <p:cNvSpPr/>
          <p:nvPr/>
        </p:nvSpPr>
        <p:spPr>
          <a:xfrm>
            <a:off x="4475124" y="4062222"/>
            <a:ext cx="8817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1" name="Google Shape;841;p45"/>
          <p:cNvSpPr/>
          <p:nvPr/>
        </p:nvSpPr>
        <p:spPr>
          <a:xfrm>
            <a:off x="5492369" y="4066245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2" name="Google Shape;842;p45"/>
          <p:cNvSpPr/>
          <p:nvPr/>
        </p:nvSpPr>
        <p:spPr>
          <a:xfrm>
            <a:off x="6397638" y="4062231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3" name="Google Shape;843;p45"/>
          <p:cNvSpPr/>
          <p:nvPr/>
        </p:nvSpPr>
        <p:spPr>
          <a:xfrm>
            <a:off x="7333745" y="4009095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4" name="Google Shape;844;p45"/>
          <p:cNvSpPr/>
          <p:nvPr/>
        </p:nvSpPr>
        <p:spPr>
          <a:xfrm>
            <a:off x="4617980" y="1872123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5" name="Google Shape;845;p45"/>
          <p:cNvSpPr/>
          <p:nvPr/>
        </p:nvSpPr>
        <p:spPr>
          <a:xfrm>
            <a:off x="5547974" y="1868109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6" name="Google Shape;846;p45"/>
          <p:cNvSpPr/>
          <p:nvPr/>
        </p:nvSpPr>
        <p:spPr>
          <a:xfrm>
            <a:off x="6441139" y="1878535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7" name="Google Shape;847;p45"/>
          <p:cNvSpPr/>
          <p:nvPr/>
        </p:nvSpPr>
        <p:spPr>
          <a:xfrm>
            <a:off x="4619624" y="3020352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48" name="Google Shape;848;p45"/>
          <p:cNvSpPr/>
          <p:nvPr/>
        </p:nvSpPr>
        <p:spPr>
          <a:xfrm>
            <a:off x="5548624" y="3001202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49" name="Google Shape;849;p45"/>
          <p:cNvSpPr/>
          <p:nvPr/>
        </p:nvSpPr>
        <p:spPr>
          <a:xfrm>
            <a:off x="6454236" y="2993910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50" name="Google Shape;850;p45"/>
          <p:cNvSpPr/>
          <p:nvPr/>
        </p:nvSpPr>
        <p:spPr>
          <a:xfrm>
            <a:off x="4475112" y="3547364"/>
            <a:ext cx="3268500" cy="329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Model</a:t>
            </a:r>
            <a:endParaRPr b="1" sz="2200"/>
          </a:p>
        </p:txBody>
      </p:sp>
      <p:sp>
        <p:nvSpPr>
          <p:cNvPr id="851" name="Google Shape;851;p45"/>
          <p:cNvSpPr txBox="1"/>
          <p:nvPr/>
        </p:nvSpPr>
        <p:spPr>
          <a:xfrm>
            <a:off x="7349805" y="1716883"/>
            <a:ext cx="88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…</a:t>
            </a:r>
            <a:endParaRPr b="1" sz="1700"/>
          </a:p>
        </p:txBody>
      </p:sp>
      <p:sp>
        <p:nvSpPr>
          <p:cNvPr id="852" name="Google Shape;852;p45"/>
          <p:cNvSpPr txBox="1"/>
          <p:nvPr/>
        </p:nvSpPr>
        <p:spPr>
          <a:xfrm>
            <a:off x="7363459" y="2853823"/>
            <a:ext cx="88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…</a:t>
            </a:r>
            <a:endParaRPr b="1" sz="1700"/>
          </a:p>
        </p:txBody>
      </p:sp>
      <p:sp>
        <p:nvSpPr>
          <p:cNvPr id="853" name="Google Shape;853;p45"/>
          <p:cNvSpPr txBox="1"/>
          <p:nvPr/>
        </p:nvSpPr>
        <p:spPr>
          <a:xfrm>
            <a:off x="7995575" y="3935499"/>
            <a:ext cx="88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…</a:t>
            </a:r>
            <a:endParaRPr b="1" sz="1700"/>
          </a:p>
        </p:txBody>
      </p:sp>
      <p:sp>
        <p:nvSpPr>
          <p:cNvPr id="854" name="Google Shape;854;p45"/>
          <p:cNvSpPr txBox="1"/>
          <p:nvPr/>
        </p:nvSpPr>
        <p:spPr>
          <a:xfrm>
            <a:off x="3729450" y="4545175"/>
            <a:ext cx="5414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FA8DC"/>
                </a:solidFill>
              </a:rPr>
              <a:t>This can be interpret as</a:t>
            </a:r>
            <a:endParaRPr b="1" sz="2300">
              <a:solidFill>
                <a:srgbClr val="6FA8D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FA8DC"/>
                </a:solidFill>
              </a:rPr>
              <a:t>a</a:t>
            </a:r>
            <a:r>
              <a:rPr b="1" lang="en" sz="2300">
                <a:solidFill>
                  <a:srgbClr val="6FA8DC"/>
                </a:solidFill>
              </a:rPr>
              <a:t> t</a:t>
            </a:r>
            <a:r>
              <a:rPr b="1" lang="en" sz="2300">
                <a:solidFill>
                  <a:srgbClr val="6FA8DC"/>
                </a:solidFill>
              </a:rPr>
              <a:t>oken classification at each step.</a:t>
            </a:r>
            <a:endParaRPr b="1" sz="2300">
              <a:solidFill>
                <a:srgbClr val="6FA8DC"/>
              </a:solidFill>
            </a:endParaRPr>
          </a:p>
        </p:txBody>
      </p:sp>
      <p:sp>
        <p:nvSpPr>
          <p:cNvPr id="855" name="Google Shape;855;p45"/>
          <p:cNvSpPr txBox="1"/>
          <p:nvPr/>
        </p:nvSpPr>
        <p:spPr>
          <a:xfrm>
            <a:off x="4391023" y="4010738"/>
            <a:ext cx="10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</a:t>
            </a:r>
            <a:endParaRPr sz="1800"/>
          </a:p>
        </p:txBody>
      </p:sp>
      <p:sp>
        <p:nvSpPr>
          <p:cNvPr id="856" name="Google Shape;856;p45"/>
          <p:cNvSpPr txBox="1"/>
          <p:nvPr/>
        </p:nvSpPr>
        <p:spPr>
          <a:xfrm>
            <a:off x="5249443" y="4008881"/>
            <a:ext cx="12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terms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857" name="Google Shape;857;p45"/>
          <p:cNvSpPr txBox="1"/>
          <p:nvPr/>
        </p:nvSpPr>
        <p:spPr>
          <a:xfrm>
            <a:off x="6145423" y="4016200"/>
            <a:ext cx="12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B53"/>
                </a:solidFill>
              </a:rPr>
              <a:t>of</a:t>
            </a:r>
            <a:endParaRPr b="1" sz="1800">
              <a:solidFill>
                <a:srgbClr val="008B53"/>
              </a:solidFill>
            </a:endParaRPr>
          </a:p>
        </p:txBody>
      </p:sp>
      <p:sp>
        <p:nvSpPr>
          <p:cNvPr id="858" name="Google Shape;858;p45"/>
          <p:cNvSpPr txBox="1"/>
          <p:nvPr/>
        </p:nvSpPr>
        <p:spPr>
          <a:xfrm>
            <a:off x="6974352" y="3988273"/>
            <a:ext cx="12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</a:t>
            </a:r>
            <a:endParaRPr sz="2000"/>
          </a:p>
        </p:txBody>
      </p:sp>
      <p:sp>
        <p:nvSpPr>
          <p:cNvPr id="859" name="Google Shape;859;p45"/>
          <p:cNvSpPr txBox="1"/>
          <p:nvPr/>
        </p:nvSpPr>
        <p:spPr>
          <a:xfrm>
            <a:off x="4376854" y="1810598"/>
            <a:ext cx="12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terms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860" name="Google Shape;860;p45"/>
          <p:cNvSpPr txBox="1"/>
          <p:nvPr/>
        </p:nvSpPr>
        <p:spPr>
          <a:xfrm>
            <a:off x="5273971" y="1798867"/>
            <a:ext cx="12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B53"/>
                </a:solidFill>
              </a:rPr>
              <a:t>of</a:t>
            </a:r>
            <a:endParaRPr b="1" sz="1800">
              <a:solidFill>
                <a:srgbClr val="008B53"/>
              </a:solidFill>
            </a:endParaRPr>
          </a:p>
        </p:txBody>
      </p:sp>
      <p:sp>
        <p:nvSpPr>
          <p:cNvPr id="861" name="Google Shape;861;p45"/>
          <p:cNvSpPr txBox="1"/>
          <p:nvPr/>
        </p:nvSpPr>
        <p:spPr>
          <a:xfrm>
            <a:off x="6361679" y="1803418"/>
            <a:ext cx="8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</a:t>
            </a:r>
            <a:endParaRPr sz="2000"/>
          </a:p>
        </p:txBody>
      </p:sp>
      <p:sp>
        <p:nvSpPr>
          <p:cNvPr id="862" name="Google Shape;862;p45"/>
          <p:cNvSpPr/>
          <p:nvPr/>
        </p:nvSpPr>
        <p:spPr>
          <a:xfrm>
            <a:off x="4580348" y="2430651"/>
            <a:ext cx="2852400" cy="40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C360"/>
                </a:solidFill>
              </a:rPr>
              <a:t>Minimize Cross Entropy</a:t>
            </a:r>
            <a:endParaRPr sz="1800">
              <a:solidFill>
                <a:srgbClr val="0BC360"/>
              </a:solidFill>
            </a:endParaRPr>
          </a:p>
        </p:txBody>
      </p:sp>
      <p:sp>
        <p:nvSpPr>
          <p:cNvPr id="863" name="Google Shape;863;p45"/>
          <p:cNvSpPr/>
          <p:nvPr/>
        </p:nvSpPr>
        <p:spPr>
          <a:xfrm>
            <a:off x="6507897" y="3036059"/>
            <a:ext cx="551500" cy="329563"/>
          </a:xfrm>
          <a:custGeom>
            <a:rect b="b" l="l" r="r" t="t"/>
            <a:pathLst>
              <a:path extrusionOk="0" h="30249" w="49640">
                <a:moveTo>
                  <a:pt x="0" y="30249"/>
                </a:moveTo>
                <a:cubicBezTo>
                  <a:pt x="5699" y="29436"/>
                  <a:pt x="12045" y="31201"/>
                  <a:pt x="17195" y="28627"/>
                </a:cubicBezTo>
                <a:cubicBezTo>
                  <a:pt x="18796" y="27827"/>
                  <a:pt x="17865" y="24562"/>
                  <a:pt x="19466" y="23760"/>
                </a:cubicBezTo>
                <a:cubicBezTo>
                  <a:pt x="21113" y="22935"/>
                  <a:pt x="21248" y="27532"/>
                  <a:pt x="23035" y="27978"/>
                </a:cubicBezTo>
                <a:cubicBezTo>
                  <a:pt x="25781" y="28664"/>
                  <a:pt x="29208" y="28705"/>
                  <a:pt x="31471" y="27005"/>
                </a:cubicBezTo>
                <a:cubicBezTo>
                  <a:pt x="33694" y="25335"/>
                  <a:pt x="32686" y="21577"/>
                  <a:pt x="33418" y="18894"/>
                </a:cubicBezTo>
                <a:cubicBezTo>
                  <a:pt x="34647" y="14389"/>
                  <a:pt x="36002" y="9889"/>
                  <a:pt x="36662" y="5267"/>
                </a:cubicBezTo>
                <a:cubicBezTo>
                  <a:pt x="36923" y="3438"/>
                  <a:pt x="36786" y="-228"/>
                  <a:pt x="38609" y="76"/>
                </a:cubicBezTo>
                <a:cubicBezTo>
                  <a:pt x="39763" y="268"/>
                  <a:pt x="40155" y="1897"/>
                  <a:pt x="40555" y="2996"/>
                </a:cubicBezTo>
                <a:cubicBezTo>
                  <a:pt x="42536" y="8444"/>
                  <a:pt x="40922" y="14840"/>
                  <a:pt x="43151" y="20191"/>
                </a:cubicBezTo>
                <a:cubicBezTo>
                  <a:pt x="44357" y="23086"/>
                  <a:pt x="49640" y="23869"/>
                  <a:pt x="49640" y="27005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4" name="Google Shape;864;p45"/>
          <p:cNvSpPr/>
          <p:nvPr/>
        </p:nvSpPr>
        <p:spPr>
          <a:xfrm>
            <a:off x="4675625" y="3064330"/>
            <a:ext cx="605759" cy="329548"/>
          </a:xfrm>
          <a:custGeom>
            <a:rect b="b" l="l" r="r" t="t"/>
            <a:pathLst>
              <a:path extrusionOk="0" h="19334" w="31468">
                <a:moveTo>
                  <a:pt x="0" y="18609"/>
                </a:moveTo>
                <a:cubicBezTo>
                  <a:pt x="1600" y="18609"/>
                  <a:pt x="3538" y="19950"/>
                  <a:pt x="4788" y="18951"/>
                </a:cubicBezTo>
                <a:cubicBezTo>
                  <a:pt x="5751" y="18181"/>
                  <a:pt x="5645" y="15574"/>
                  <a:pt x="6841" y="15873"/>
                </a:cubicBezTo>
                <a:cubicBezTo>
                  <a:pt x="8168" y="16205"/>
                  <a:pt x="10090" y="16941"/>
                  <a:pt x="10945" y="15873"/>
                </a:cubicBezTo>
                <a:cubicBezTo>
                  <a:pt x="14518" y="11407"/>
                  <a:pt x="12238" y="1526"/>
                  <a:pt x="17786" y="139"/>
                </a:cubicBezTo>
                <a:cubicBezTo>
                  <a:pt x="22245" y="-976"/>
                  <a:pt x="23174" y="7750"/>
                  <a:pt x="24627" y="12111"/>
                </a:cubicBezTo>
                <a:cubicBezTo>
                  <a:pt x="25139" y="13648"/>
                  <a:pt x="26085" y="15873"/>
                  <a:pt x="27705" y="15873"/>
                </a:cubicBezTo>
                <a:cubicBezTo>
                  <a:pt x="28756" y="15873"/>
                  <a:pt x="30153" y="14348"/>
                  <a:pt x="30784" y="15189"/>
                </a:cubicBezTo>
                <a:cubicBezTo>
                  <a:pt x="31074" y="15576"/>
                  <a:pt x="31126" y="15531"/>
                  <a:pt x="31468" y="15873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5" name="Google Shape;865;p45"/>
          <p:cNvSpPr/>
          <p:nvPr/>
        </p:nvSpPr>
        <p:spPr>
          <a:xfrm>
            <a:off x="5663319" y="3070712"/>
            <a:ext cx="551662" cy="308429"/>
          </a:xfrm>
          <a:custGeom>
            <a:rect b="b" l="l" r="r" t="t"/>
            <a:pathLst>
              <a:path extrusionOk="0" h="22468" w="32837">
                <a:moveTo>
                  <a:pt x="0" y="22468"/>
                </a:moveTo>
                <a:cubicBezTo>
                  <a:pt x="1760" y="18196"/>
                  <a:pt x="2857" y="13658"/>
                  <a:pt x="3763" y="9128"/>
                </a:cubicBezTo>
                <a:cubicBezTo>
                  <a:pt x="4146" y="7214"/>
                  <a:pt x="4447" y="5265"/>
                  <a:pt x="4447" y="3313"/>
                </a:cubicBezTo>
                <a:cubicBezTo>
                  <a:pt x="4447" y="2262"/>
                  <a:pt x="4661" y="-705"/>
                  <a:pt x="5131" y="235"/>
                </a:cubicBezTo>
                <a:cubicBezTo>
                  <a:pt x="7842" y="5656"/>
                  <a:pt x="8191" y="11983"/>
                  <a:pt x="10262" y="17679"/>
                </a:cubicBezTo>
                <a:cubicBezTo>
                  <a:pt x="10733" y="18974"/>
                  <a:pt x="11356" y="22674"/>
                  <a:pt x="11972" y="21442"/>
                </a:cubicBezTo>
                <a:cubicBezTo>
                  <a:pt x="12852" y="19682"/>
                  <a:pt x="11068" y="16013"/>
                  <a:pt x="12998" y="15627"/>
                </a:cubicBezTo>
                <a:cubicBezTo>
                  <a:pt x="15615" y="15104"/>
                  <a:pt x="18636" y="20250"/>
                  <a:pt x="20523" y="18363"/>
                </a:cubicBezTo>
                <a:cubicBezTo>
                  <a:pt x="21329" y="17557"/>
                  <a:pt x="19717" y="15749"/>
                  <a:pt x="20523" y="14943"/>
                </a:cubicBezTo>
                <a:cubicBezTo>
                  <a:pt x="21494" y="13972"/>
                  <a:pt x="22459" y="18440"/>
                  <a:pt x="23602" y="17679"/>
                </a:cubicBezTo>
                <a:cubicBezTo>
                  <a:pt x="24477" y="17096"/>
                  <a:pt x="24614" y="15136"/>
                  <a:pt x="25654" y="15285"/>
                </a:cubicBezTo>
                <a:cubicBezTo>
                  <a:pt x="28442" y="15683"/>
                  <a:pt x="30021" y="19732"/>
                  <a:pt x="32837" y="19732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866" name="Google Shape;866;p45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5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Strategy: Teacher-forcing Scheme</a:t>
            </a:r>
            <a:endParaRPr/>
          </a:p>
        </p:txBody>
      </p:sp>
      <p:sp>
        <p:nvSpPr>
          <p:cNvPr id="873" name="Google Shape;873;p46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Following the original Transformer, the model training is done with Teacher-forcing scheme. More details can also be found in the manuscript.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874" name="Google Shape;874;p46"/>
          <p:cNvPicPr preferRelativeResize="0"/>
          <p:nvPr/>
        </p:nvPicPr>
        <p:blipFill rotWithShape="1">
          <a:blip r:embed="rId3">
            <a:alphaModFix/>
          </a:blip>
          <a:srcRect b="6576" l="8158" r="7124" t="0"/>
          <a:stretch/>
        </p:blipFill>
        <p:spPr>
          <a:xfrm>
            <a:off x="285525" y="1850377"/>
            <a:ext cx="3466174" cy="2694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5" name="Google Shape;875;p46"/>
          <p:cNvCxnSpPr/>
          <p:nvPr/>
        </p:nvCxnSpPr>
        <p:spPr>
          <a:xfrm>
            <a:off x="4984171" y="2265296"/>
            <a:ext cx="18300" cy="219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46"/>
          <p:cNvCxnSpPr/>
          <p:nvPr/>
        </p:nvCxnSpPr>
        <p:spPr>
          <a:xfrm>
            <a:off x="5885504" y="2266935"/>
            <a:ext cx="18300" cy="219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46"/>
          <p:cNvCxnSpPr/>
          <p:nvPr/>
        </p:nvCxnSpPr>
        <p:spPr>
          <a:xfrm>
            <a:off x="6764390" y="2272940"/>
            <a:ext cx="18300" cy="219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46"/>
          <p:cNvSpPr/>
          <p:nvPr/>
        </p:nvSpPr>
        <p:spPr>
          <a:xfrm>
            <a:off x="4475124" y="4062222"/>
            <a:ext cx="8817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46"/>
          <p:cNvSpPr/>
          <p:nvPr/>
        </p:nvSpPr>
        <p:spPr>
          <a:xfrm>
            <a:off x="5492369" y="4066245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0" name="Google Shape;880;p46"/>
          <p:cNvSpPr/>
          <p:nvPr/>
        </p:nvSpPr>
        <p:spPr>
          <a:xfrm>
            <a:off x="6397638" y="4062231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1" name="Google Shape;881;p46"/>
          <p:cNvSpPr/>
          <p:nvPr/>
        </p:nvSpPr>
        <p:spPr>
          <a:xfrm>
            <a:off x="7333745" y="4009095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2" name="Google Shape;882;p46"/>
          <p:cNvSpPr/>
          <p:nvPr/>
        </p:nvSpPr>
        <p:spPr>
          <a:xfrm>
            <a:off x="4617980" y="1872123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3" name="Google Shape;883;p46"/>
          <p:cNvSpPr/>
          <p:nvPr/>
        </p:nvSpPr>
        <p:spPr>
          <a:xfrm>
            <a:off x="5547974" y="1868109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4" name="Google Shape;884;p46"/>
          <p:cNvSpPr/>
          <p:nvPr/>
        </p:nvSpPr>
        <p:spPr>
          <a:xfrm>
            <a:off x="6441139" y="1878535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5" name="Google Shape;885;p46"/>
          <p:cNvSpPr/>
          <p:nvPr/>
        </p:nvSpPr>
        <p:spPr>
          <a:xfrm>
            <a:off x="4619624" y="3020352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86" name="Google Shape;886;p46"/>
          <p:cNvSpPr/>
          <p:nvPr/>
        </p:nvSpPr>
        <p:spPr>
          <a:xfrm>
            <a:off x="5548624" y="3001202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87" name="Google Shape;887;p46"/>
          <p:cNvSpPr/>
          <p:nvPr/>
        </p:nvSpPr>
        <p:spPr>
          <a:xfrm>
            <a:off x="6454236" y="2993910"/>
            <a:ext cx="747300" cy="40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88" name="Google Shape;888;p46"/>
          <p:cNvSpPr/>
          <p:nvPr/>
        </p:nvSpPr>
        <p:spPr>
          <a:xfrm>
            <a:off x="4475112" y="3547364"/>
            <a:ext cx="3268500" cy="329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Model</a:t>
            </a:r>
            <a:endParaRPr b="1" sz="2200"/>
          </a:p>
        </p:txBody>
      </p:sp>
      <p:sp>
        <p:nvSpPr>
          <p:cNvPr id="889" name="Google Shape;889;p46"/>
          <p:cNvSpPr txBox="1"/>
          <p:nvPr/>
        </p:nvSpPr>
        <p:spPr>
          <a:xfrm>
            <a:off x="7349805" y="1716883"/>
            <a:ext cx="88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…</a:t>
            </a:r>
            <a:endParaRPr b="1" sz="1700"/>
          </a:p>
        </p:txBody>
      </p:sp>
      <p:sp>
        <p:nvSpPr>
          <p:cNvPr id="890" name="Google Shape;890;p46"/>
          <p:cNvSpPr txBox="1"/>
          <p:nvPr/>
        </p:nvSpPr>
        <p:spPr>
          <a:xfrm>
            <a:off x="7363459" y="2853823"/>
            <a:ext cx="88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…</a:t>
            </a:r>
            <a:endParaRPr b="1" sz="1700"/>
          </a:p>
        </p:txBody>
      </p:sp>
      <p:sp>
        <p:nvSpPr>
          <p:cNvPr id="891" name="Google Shape;891;p46"/>
          <p:cNvSpPr txBox="1"/>
          <p:nvPr/>
        </p:nvSpPr>
        <p:spPr>
          <a:xfrm>
            <a:off x="7995575" y="3935499"/>
            <a:ext cx="88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…</a:t>
            </a:r>
            <a:endParaRPr b="1" sz="1700"/>
          </a:p>
        </p:txBody>
      </p:sp>
      <p:sp>
        <p:nvSpPr>
          <p:cNvPr id="892" name="Google Shape;892;p46"/>
          <p:cNvSpPr txBox="1"/>
          <p:nvPr/>
        </p:nvSpPr>
        <p:spPr>
          <a:xfrm>
            <a:off x="3729450" y="4545175"/>
            <a:ext cx="5414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FA8DC"/>
                </a:solidFill>
              </a:rPr>
              <a:t>This can be interpret as</a:t>
            </a:r>
            <a:endParaRPr b="1" sz="2300">
              <a:solidFill>
                <a:srgbClr val="6FA8D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FA8DC"/>
                </a:solidFill>
              </a:rPr>
              <a:t>a token classification at each step.</a:t>
            </a:r>
            <a:endParaRPr b="1" sz="2300">
              <a:solidFill>
                <a:srgbClr val="6FA8DC"/>
              </a:solidFill>
            </a:endParaRPr>
          </a:p>
        </p:txBody>
      </p:sp>
      <p:sp>
        <p:nvSpPr>
          <p:cNvPr id="893" name="Google Shape;893;p46"/>
          <p:cNvSpPr txBox="1"/>
          <p:nvPr/>
        </p:nvSpPr>
        <p:spPr>
          <a:xfrm>
            <a:off x="4391023" y="4010738"/>
            <a:ext cx="10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</a:t>
            </a:r>
            <a:endParaRPr sz="1800"/>
          </a:p>
        </p:txBody>
      </p:sp>
      <p:sp>
        <p:nvSpPr>
          <p:cNvPr id="894" name="Google Shape;894;p46"/>
          <p:cNvSpPr txBox="1"/>
          <p:nvPr/>
        </p:nvSpPr>
        <p:spPr>
          <a:xfrm>
            <a:off x="5249443" y="4008881"/>
            <a:ext cx="12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terms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895" name="Google Shape;895;p46"/>
          <p:cNvSpPr txBox="1"/>
          <p:nvPr/>
        </p:nvSpPr>
        <p:spPr>
          <a:xfrm>
            <a:off x="6145423" y="4016200"/>
            <a:ext cx="12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B53"/>
                </a:solidFill>
              </a:rPr>
              <a:t>of</a:t>
            </a:r>
            <a:endParaRPr b="1" sz="1800">
              <a:solidFill>
                <a:srgbClr val="008B53"/>
              </a:solidFill>
            </a:endParaRPr>
          </a:p>
        </p:txBody>
      </p:sp>
      <p:sp>
        <p:nvSpPr>
          <p:cNvPr id="896" name="Google Shape;896;p46"/>
          <p:cNvSpPr txBox="1"/>
          <p:nvPr/>
        </p:nvSpPr>
        <p:spPr>
          <a:xfrm>
            <a:off x="6974352" y="3988273"/>
            <a:ext cx="12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</a:t>
            </a:r>
            <a:endParaRPr sz="2000"/>
          </a:p>
        </p:txBody>
      </p:sp>
      <p:sp>
        <p:nvSpPr>
          <p:cNvPr id="897" name="Google Shape;897;p46"/>
          <p:cNvSpPr txBox="1"/>
          <p:nvPr/>
        </p:nvSpPr>
        <p:spPr>
          <a:xfrm>
            <a:off x="4376854" y="1810598"/>
            <a:ext cx="12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terms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898" name="Google Shape;898;p46"/>
          <p:cNvSpPr txBox="1"/>
          <p:nvPr/>
        </p:nvSpPr>
        <p:spPr>
          <a:xfrm>
            <a:off x="5273971" y="1798867"/>
            <a:ext cx="12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B53"/>
                </a:solidFill>
              </a:rPr>
              <a:t>of</a:t>
            </a:r>
            <a:endParaRPr b="1" sz="1800">
              <a:solidFill>
                <a:srgbClr val="008B53"/>
              </a:solidFill>
            </a:endParaRPr>
          </a:p>
        </p:txBody>
      </p:sp>
      <p:sp>
        <p:nvSpPr>
          <p:cNvPr id="899" name="Google Shape;899;p46"/>
          <p:cNvSpPr txBox="1"/>
          <p:nvPr/>
        </p:nvSpPr>
        <p:spPr>
          <a:xfrm>
            <a:off x="6361679" y="1803418"/>
            <a:ext cx="8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</a:t>
            </a:r>
            <a:endParaRPr sz="2000"/>
          </a:p>
        </p:txBody>
      </p:sp>
      <p:sp>
        <p:nvSpPr>
          <p:cNvPr id="900" name="Google Shape;900;p46"/>
          <p:cNvSpPr/>
          <p:nvPr/>
        </p:nvSpPr>
        <p:spPr>
          <a:xfrm>
            <a:off x="4580348" y="2430651"/>
            <a:ext cx="2852400" cy="40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C360"/>
                </a:solidFill>
              </a:rPr>
              <a:t>Minimize Cross Entropy</a:t>
            </a:r>
            <a:endParaRPr sz="1800">
              <a:solidFill>
                <a:srgbClr val="0BC360"/>
              </a:solidFill>
            </a:endParaRPr>
          </a:p>
        </p:txBody>
      </p:sp>
      <p:sp>
        <p:nvSpPr>
          <p:cNvPr id="901" name="Google Shape;901;p46"/>
          <p:cNvSpPr/>
          <p:nvPr/>
        </p:nvSpPr>
        <p:spPr>
          <a:xfrm>
            <a:off x="6507897" y="3036059"/>
            <a:ext cx="551500" cy="329563"/>
          </a:xfrm>
          <a:custGeom>
            <a:rect b="b" l="l" r="r" t="t"/>
            <a:pathLst>
              <a:path extrusionOk="0" h="30249" w="49640">
                <a:moveTo>
                  <a:pt x="0" y="30249"/>
                </a:moveTo>
                <a:cubicBezTo>
                  <a:pt x="5699" y="29436"/>
                  <a:pt x="12045" y="31201"/>
                  <a:pt x="17195" y="28627"/>
                </a:cubicBezTo>
                <a:cubicBezTo>
                  <a:pt x="18796" y="27827"/>
                  <a:pt x="17865" y="24562"/>
                  <a:pt x="19466" y="23760"/>
                </a:cubicBezTo>
                <a:cubicBezTo>
                  <a:pt x="21113" y="22935"/>
                  <a:pt x="21248" y="27532"/>
                  <a:pt x="23035" y="27978"/>
                </a:cubicBezTo>
                <a:cubicBezTo>
                  <a:pt x="25781" y="28664"/>
                  <a:pt x="29208" y="28705"/>
                  <a:pt x="31471" y="27005"/>
                </a:cubicBezTo>
                <a:cubicBezTo>
                  <a:pt x="33694" y="25335"/>
                  <a:pt x="32686" y="21577"/>
                  <a:pt x="33418" y="18894"/>
                </a:cubicBezTo>
                <a:cubicBezTo>
                  <a:pt x="34647" y="14389"/>
                  <a:pt x="36002" y="9889"/>
                  <a:pt x="36662" y="5267"/>
                </a:cubicBezTo>
                <a:cubicBezTo>
                  <a:pt x="36923" y="3438"/>
                  <a:pt x="36786" y="-228"/>
                  <a:pt x="38609" y="76"/>
                </a:cubicBezTo>
                <a:cubicBezTo>
                  <a:pt x="39763" y="268"/>
                  <a:pt x="40155" y="1897"/>
                  <a:pt x="40555" y="2996"/>
                </a:cubicBezTo>
                <a:cubicBezTo>
                  <a:pt x="42536" y="8444"/>
                  <a:pt x="40922" y="14840"/>
                  <a:pt x="43151" y="20191"/>
                </a:cubicBezTo>
                <a:cubicBezTo>
                  <a:pt x="44357" y="23086"/>
                  <a:pt x="49640" y="23869"/>
                  <a:pt x="49640" y="27005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2" name="Google Shape;902;p46"/>
          <p:cNvSpPr/>
          <p:nvPr/>
        </p:nvSpPr>
        <p:spPr>
          <a:xfrm>
            <a:off x="4675625" y="3064330"/>
            <a:ext cx="605759" cy="329548"/>
          </a:xfrm>
          <a:custGeom>
            <a:rect b="b" l="l" r="r" t="t"/>
            <a:pathLst>
              <a:path extrusionOk="0" h="19334" w="31468">
                <a:moveTo>
                  <a:pt x="0" y="18609"/>
                </a:moveTo>
                <a:cubicBezTo>
                  <a:pt x="1600" y="18609"/>
                  <a:pt x="3538" y="19950"/>
                  <a:pt x="4788" y="18951"/>
                </a:cubicBezTo>
                <a:cubicBezTo>
                  <a:pt x="5751" y="18181"/>
                  <a:pt x="5645" y="15574"/>
                  <a:pt x="6841" y="15873"/>
                </a:cubicBezTo>
                <a:cubicBezTo>
                  <a:pt x="8168" y="16205"/>
                  <a:pt x="10090" y="16941"/>
                  <a:pt x="10945" y="15873"/>
                </a:cubicBezTo>
                <a:cubicBezTo>
                  <a:pt x="14518" y="11407"/>
                  <a:pt x="12238" y="1526"/>
                  <a:pt x="17786" y="139"/>
                </a:cubicBezTo>
                <a:cubicBezTo>
                  <a:pt x="22245" y="-976"/>
                  <a:pt x="23174" y="7750"/>
                  <a:pt x="24627" y="12111"/>
                </a:cubicBezTo>
                <a:cubicBezTo>
                  <a:pt x="25139" y="13648"/>
                  <a:pt x="26085" y="15873"/>
                  <a:pt x="27705" y="15873"/>
                </a:cubicBezTo>
                <a:cubicBezTo>
                  <a:pt x="28756" y="15873"/>
                  <a:pt x="30153" y="14348"/>
                  <a:pt x="30784" y="15189"/>
                </a:cubicBezTo>
                <a:cubicBezTo>
                  <a:pt x="31074" y="15576"/>
                  <a:pt x="31126" y="15531"/>
                  <a:pt x="31468" y="15873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3" name="Google Shape;903;p46"/>
          <p:cNvSpPr/>
          <p:nvPr/>
        </p:nvSpPr>
        <p:spPr>
          <a:xfrm>
            <a:off x="5663319" y="3070712"/>
            <a:ext cx="551662" cy="308429"/>
          </a:xfrm>
          <a:custGeom>
            <a:rect b="b" l="l" r="r" t="t"/>
            <a:pathLst>
              <a:path extrusionOk="0" h="22468" w="32837">
                <a:moveTo>
                  <a:pt x="0" y="22468"/>
                </a:moveTo>
                <a:cubicBezTo>
                  <a:pt x="1760" y="18196"/>
                  <a:pt x="2857" y="13658"/>
                  <a:pt x="3763" y="9128"/>
                </a:cubicBezTo>
                <a:cubicBezTo>
                  <a:pt x="4146" y="7214"/>
                  <a:pt x="4447" y="5265"/>
                  <a:pt x="4447" y="3313"/>
                </a:cubicBezTo>
                <a:cubicBezTo>
                  <a:pt x="4447" y="2262"/>
                  <a:pt x="4661" y="-705"/>
                  <a:pt x="5131" y="235"/>
                </a:cubicBezTo>
                <a:cubicBezTo>
                  <a:pt x="7842" y="5656"/>
                  <a:pt x="8191" y="11983"/>
                  <a:pt x="10262" y="17679"/>
                </a:cubicBezTo>
                <a:cubicBezTo>
                  <a:pt x="10733" y="18974"/>
                  <a:pt x="11356" y="22674"/>
                  <a:pt x="11972" y="21442"/>
                </a:cubicBezTo>
                <a:cubicBezTo>
                  <a:pt x="12852" y="19682"/>
                  <a:pt x="11068" y="16013"/>
                  <a:pt x="12998" y="15627"/>
                </a:cubicBezTo>
                <a:cubicBezTo>
                  <a:pt x="15615" y="15104"/>
                  <a:pt x="18636" y="20250"/>
                  <a:pt x="20523" y="18363"/>
                </a:cubicBezTo>
                <a:cubicBezTo>
                  <a:pt x="21329" y="17557"/>
                  <a:pt x="19717" y="15749"/>
                  <a:pt x="20523" y="14943"/>
                </a:cubicBezTo>
                <a:cubicBezTo>
                  <a:pt x="21494" y="13972"/>
                  <a:pt x="22459" y="18440"/>
                  <a:pt x="23602" y="17679"/>
                </a:cubicBezTo>
                <a:cubicBezTo>
                  <a:pt x="24477" y="17096"/>
                  <a:pt x="24614" y="15136"/>
                  <a:pt x="25654" y="15285"/>
                </a:cubicBezTo>
                <a:cubicBezTo>
                  <a:pt x="28442" y="15683"/>
                  <a:pt x="30021" y="19732"/>
                  <a:pt x="32837" y="19732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904" name="Google Shape;904;p46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46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SynthDoG </a:t>
            </a:r>
            <a:r>
              <a:rPr lang="en"/>
              <a:t>🐶</a:t>
            </a:r>
            <a:r>
              <a:rPr lang="en"/>
              <a:t>:Synthetic Document Generator</a:t>
            </a:r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the pre-training of Donut, we also present a data generator, SynthDoG 🐶.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912" name="Google Shape;9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175" y="1509267"/>
            <a:ext cx="5299638" cy="453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7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47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SynthDoG 🐶:Synthetic Document Generator</a:t>
            </a:r>
            <a:endParaRPr/>
          </a:p>
        </p:txBody>
      </p:sp>
      <p:sp>
        <p:nvSpPr>
          <p:cNvPr id="920" name="Google Shape;920;p48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SynthDoG alleviates the dependency on large-scale real document images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and enables the extension to a multilingual setting.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921" name="Google Shape;9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175" y="1509267"/>
            <a:ext cx="5299638" cy="453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8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48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 Task</a:t>
            </a:r>
            <a:endParaRPr/>
          </a:p>
        </p:txBody>
      </p:sp>
      <p:sp>
        <p:nvSpPr>
          <p:cNvPr id="929" name="Google Shape;929;p49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After the model learns “how to read”,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930" name="Google Shape;930;p49"/>
          <p:cNvPicPr preferRelativeResize="0"/>
          <p:nvPr/>
        </p:nvPicPr>
        <p:blipFill rotWithShape="1">
          <a:blip r:embed="rId3">
            <a:alphaModFix/>
          </a:blip>
          <a:srcRect b="6576" l="8158" r="7124" t="0"/>
          <a:stretch/>
        </p:blipFill>
        <p:spPr>
          <a:xfrm>
            <a:off x="6900" y="2019300"/>
            <a:ext cx="2867401" cy="2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49"/>
          <p:cNvSpPr/>
          <p:nvPr/>
        </p:nvSpPr>
        <p:spPr>
          <a:xfrm>
            <a:off x="3609550" y="2169725"/>
            <a:ext cx="2476800" cy="20346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33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17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17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32" name="Google Shape;932;p49"/>
          <p:cNvSpPr/>
          <p:nvPr/>
        </p:nvSpPr>
        <p:spPr>
          <a:xfrm>
            <a:off x="6859400" y="2144100"/>
            <a:ext cx="2224500" cy="20346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BC36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 PLUS 1p"/>
                <a:ea typeface="M PLUS 1p"/>
                <a:cs typeface="M PLUS 1p"/>
                <a:sym typeface="M PLUS 1p"/>
              </a:rPr>
              <a:t>In terms of what that can teach, in what from …</a:t>
            </a:r>
            <a:endParaRPr b="1" sz="1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33" name="Google Shape;933;p49"/>
          <p:cNvSpPr/>
          <p:nvPr/>
        </p:nvSpPr>
        <p:spPr>
          <a:xfrm>
            <a:off x="2998525" y="3035815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9"/>
          <p:cNvSpPr/>
          <p:nvPr/>
        </p:nvSpPr>
        <p:spPr>
          <a:xfrm>
            <a:off x="6259275" y="3002565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p49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49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Fine-tuning and Inference Overview</a:t>
            </a:r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in the fine-tuning, we teach the model “how to understand”.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943" name="Google Shape;9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5953"/>
            <a:ext cx="9144001" cy="4851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0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50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Fine-tuning and Inference Overview</a:t>
            </a:r>
            <a:endParaRPr/>
          </a:p>
        </p:txBody>
      </p:sp>
      <p:sp>
        <p:nvSpPr>
          <p:cNvPr id="951" name="Google Shape;951;p51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The prediction target is set to a desired downstream token sequence,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including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 some special tokens.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952" name="Google Shape;9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5953"/>
            <a:ext cx="9144001" cy="4851471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51"/>
          <p:cNvSpPr/>
          <p:nvPr/>
        </p:nvSpPr>
        <p:spPr>
          <a:xfrm>
            <a:off x="990600" y="2152650"/>
            <a:ext cx="3753000" cy="272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BC36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4" name="Google Shape;954;p51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51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Document Understanding (VDU)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17575"/>
            <a:ext cx="2368017" cy="43980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" name="Google Shape;88;p16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VDU aims to extract useful information from the document image. 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example,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071850" y="1629750"/>
            <a:ext cx="3263400" cy="11361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VDU Model</a:t>
            </a:r>
            <a:endParaRPr b="1" sz="3500">
              <a:solidFill>
                <a:srgbClr val="0BC36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2912825" y="1868098"/>
            <a:ext cx="821100" cy="6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rot="5400000">
            <a:off x="5103575" y="3099298"/>
            <a:ext cx="821100" cy="6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836650" y="3990375"/>
            <a:ext cx="4202496" cy="1600236"/>
          </a:xfrm>
          <a:prstGeom prst="cloud">
            <a:avLst/>
          </a:prstGeom>
          <a:solidFill>
            <a:srgbClr val="D9EAD3"/>
          </a:solidFill>
          <a:ln cap="flat" cmpd="sng" w="381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Useful Information</a:t>
            </a:r>
            <a:endParaRPr b="1" sz="3100">
              <a:solidFill>
                <a:srgbClr val="0BC36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Fine-tuning and Inference Overview</a:t>
            </a:r>
            <a:endParaRPr/>
          </a:p>
        </p:txBody>
      </p:sp>
      <p:sp>
        <p:nvSpPr>
          <p:cNvPr id="961" name="Google Shape;961;p52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At inference, the predicted token from the last step is fed to the next.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962" name="Google Shape;9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5953"/>
            <a:ext cx="9144001" cy="4851471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52"/>
          <p:cNvSpPr/>
          <p:nvPr/>
        </p:nvSpPr>
        <p:spPr>
          <a:xfrm>
            <a:off x="4991100" y="1356875"/>
            <a:ext cx="4152900" cy="342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BC36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4" name="Google Shape;964;p52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52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Fine-tuning and Inference Overview</a:t>
            </a:r>
            <a:endParaRPr/>
          </a:p>
        </p:txBody>
      </p:sp>
      <p:sp>
        <p:nvSpPr>
          <p:cNvPr id="971" name="Google Shape;971;p53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he predicted sequence is converted into a JSON format.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972" name="Google Shape;9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5953"/>
            <a:ext cx="9144001" cy="4851471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53"/>
          <p:cNvSpPr/>
          <p:nvPr/>
        </p:nvSpPr>
        <p:spPr>
          <a:xfrm>
            <a:off x="0" y="4991100"/>
            <a:ext cx="9144000" cy="104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BC36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4" name="Google Shape;974;p53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53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</a:t>
            </a:r>
            <a:r>
              <a:rPr lang="en"/>
              <a:t>Samples of </a:t>
            </a:r>
            <a:r>
              <a:rPr lang="en"/>
              <a:t>Downstream Datasets</a:t>
            </a:r>
            <a:endParaRPr/>
          </a:p>
        </p:txBody>
      </p:sp>
      <p:sp>
        <p:nvSpPr>
          <p:cNvPr id="981" name="Google Shape;981;p54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conducts 3 VDU applications on 6 different datasets. Some samples are shown.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982" name="Google Shape;9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4579"/>
            <a:ext cx="8839200" cy="35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4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54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Document Classification</a:t>
            </a:r>
            <a:endParaRPr/>
          </a:p>
        </p:txBody>
      </p:sp>
      <p:sp>
        <p:nvSpPr>
          <p:cNvPr id="990" name="Google Shape;990;p55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To see whether the model can distinguish across different types of documents,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test a classification task.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991" name="Google Shape;9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1758450"/>
            <a:ext cx="3180269" cy="380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429" y="1798785"/>
            <a:ext cx="3180270" cy="380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5"/>
          <p:cNvPicPr preferRelativeResize="0"/>
          <p:nvPr/>
        </p:nvPicPr>
        <p:blipFill rotWithShape="1">
          <a:blip r:embed="rId5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5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Document Classification</a:t>
            </a:r>
            <a:endParaRPr/>
          </a:p>
        </p:txBody>
      </p:sp>
      <p:sp>
        <p:nvSpPr>
          <p:cNvPr id="1000" name="Google Shape;1000;p56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This is the results on the RVL-CDIP dataset.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Donut achieves state-of-the-are scores with reasonable speed and efficiency.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01" name="Google Shape;10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03" y="2387048"/>
            <a:ext cx="7007601" cy="24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56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56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Document Classification</a:t>
            </a:r>
            <a:endParaRPr/>
          </a:p>
        </p:txBody>
      </p:sp>
      <p:sp>
        <p:nvSpPr>
          <p:cNvPr id="1009" name="Google Shape;1009;p57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This is the results on the RVL-CDIP dataset.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Donut achieves state-of-the-are scores with reasonable speed and efficiency.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10" name="Google Shape;10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03" y="2387048"/>
            <a:ext cx="7007601" cy="24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7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7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Document Parsing</a:t>
            </a:r>
            <a:endParaRPr/>
          </a:p>
        </p:txBody>
      </p:sp>
      <p:sp>
        <p:nvSpPr>
          <p:cNvPr id="1018" name="Google Shape;1018;p58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Next, to see the model fully understands the complex layouts and contexts,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test document parsing tasks.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19" name="Google Shape;10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63" y="1356870"/>
            <a:ext cx="8379685" cy="452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8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58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Document Parsing</a:t>
            </a:r>
            <a:endParaRPr/>
          </a:p>
        </p:txBody>
      </p:sp>
      <p:sp>
        <p:nvSpPr>
          <p:cNvPr id="1027" name="Google Shape;1027;p59"/>
          <p:cNvSpPr/>
          <p:nvPr/>
        </p:nvSpPr>
        <p:spPr>
          <a:xfrm>
            <a:off x="3035050" y="6329950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all domains, 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Donut showed the best accuracies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with significantly faster inference speed.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28" name="Google Shape;10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5567"/>
            <a:ext cx="8839201" cy="258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59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9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Document Parsing</a:t>
            </a:r>
            <a:endParaRPr/>
          </a:p>
        </p:txBody>
      </p:sp>
      <p:sp>
        <p:nvSpPr>
          <p:cNvPr id="1036" name="Google Shape;1036;p60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all domains, Donut showed the best accuracies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with significantly faster inference speed.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37" name="Google Shape;10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5567"/>
            <a:ext cx="8839201" cy="258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60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60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Document VQA</a:t>
            </a:r>
            <a:endParaRPr/>
          </a:p>
        </p:txBody>
      </p:sp>
      <p:sp>
        <p:nvSpPr>
          <p:cNvPr id="1045" name="Google Shape;1045;p61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To validate the further capacity of the model, we test a document VQA task.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46" name="Google Shape;1046;p61"/>
          <p:cNvPicPr preferRelativeResize="0"/>
          <p:nvPr/>
        </p:nvPicPr>
        <p:blipFill rotWithShape="1">
          <a:blip r:embed="rId3">
            <a:alphaModFix/>
          </a:blip>
          <a:srcRect b="18485" l="6296" r="0" t="7363"/>
          <a:stretch/>
        </p:blipFill>
        <p:spPr>
          <a:xfrm>
            <a:off x="311699" y="1204475"/>
            <a:ext cx="4736549" cy="493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1"/>
          <p:cNvSpPr txBox="1"/>
          <p:nvPr/>
        </p:nvSpPr>
        <p:spPr>
          <a:xfrm>
            <a:off x="5048250" y="1204475"/>
            <a:ext cx="4221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Q: What is the Extension Number as per the voucher?</a:t>
            </a:r>
            <a:br>
              <a:rPr b="1" lang="en" sz="2100"/>
            </a:br>
            <a:br>
              <a:rPr b="1" lang="en" sz="2100"/>
            </a:br>
            <a:br>
              <a:rPr b="1" lang="en" sz="2100"/>
            </a:br>
            <a:r>
              <a:rPr b="1" lang="en" sz="2100"/>
              <a:t>A: </a:t>
            </a:r>
            <a:r>
              <a:rPr b="1" lang="en" sz="2100">
                <a:solidFill>
                  <a:srgbClr val="0BC360"/>
                </a:solidFill>
              </a:rPr>
              <a:t>(910) 741–0673</a:t>
            </a:r>
            <a:endParaRPr b="1" sz="2100">
              <a:solidFill>
                <a:srgbClr val="0BC360"/>
              </a:solidFill>
            </a:endParaRPr>
          </a:p>
        </p:txBody>
      </p:sp>
      <p:sp>
        <p:nvSpPr>
          <p:cNvPr id="1048" name="Google Shape;1048;p61"/>
          <p:cNvSpPr/>
          <p:nvPr/>
        </p:nvSpPr>
        <p:spPr>
          <a:xfrm>
            <a:off x="1466850" y="1600200"/>
            <a:ext cx="876300" cy="342900"/>
          </a:xfrm>
          <a:prstGeom prst="rect">
            <a:avLst/>
          </a:prstGeom>
          <a:noFill/>
          <a:ln cap="flat" cmpd="sng" w="381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9" name="Google Shape;1049;p61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61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Document Classification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17575"/>
            <a:ext cx="2368017" cy="43980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7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 document classifier aims to extract a category information from</a:t>
            </a:r>
            <a:r>
              <a:rPr b="1" lang="en" sz="1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 the image.</a:t>
            </a:r>
            <a:endParaRPr b="1" sz="1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071850" y="1629750"/>
            <a:ext cx="3263400" cy="11361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VDU Model</a:t>
            </a:r>
            <a:endParaRPr b="1" sz="3500">
              <a:solidFill>
                <a:srgbClr val="0BC36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912825" y="1868098"/>
            <a:ext cx="821100" cy="6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rot="5400000">
            <a:off x="5103575" y="3099298"/>
            <a:ext cx="821100" cy="6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3962525" y="4267200"/>
            <a:ext cx="466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 PLUS 1p"/>
                <a:ea typeface="M PLUS 1p"/>
                <a:cs typeface="M PLUS 1p"/>
                <a:sym typeface="M PLUS 1p"/>
              </a:rPr>
              <a:t>{ "class": "receipt" }</a:t>
            </a:r>
            <a:endParaRPr b="1" sz="30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Document VQA</a:t>
            </a:r>
            <a:endParaRPr/>
          </a:p>
        </p:txBody>
      </p:sp>
      <p:sp>
        <p:nvSpPr>
          <p:cNvPr id="1056" name="Google Shape;1056;p62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VQA, Donut showed a high score on the handwritten documents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which are known to be challenging.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57" name="Google Shape;10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0017"/>
            <a:ext cx="8839196" cy="221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2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2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Document VQA</a:t>
            </a:r>
            <a:endParaRPr/>
          </a:p>
        </p:txBody>
      </p:sp>
      <p:sp>
        <p:nvSpPr>
          <p:cNvPr id="1065" name="Google Shape;1065;p63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VQA, Donut showed a high score on the handwritten documents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which are known to be challenging.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66" name="Google Shape;106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0017"/>
            <a:ext cx="8839196" cy="221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63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63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r>
              <a:rPr lang="en"/>
              <a:t>: VQA on </a:t>
            </a:r>
            <a:r>
              <a:rPr lang="en"/>
              <a:t>Handwritten Documents</a:t>
            </a:r>
            <a:endParaRPr/>
          </a:p>
        </p:txBody>
      </p:sp>
      <p:sp>
        <p:nvSpPr>
          <p:cNvPr id="1074" name="Google Shape;1074;p64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As can be seen, the OCR errors make the performance upper-bound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the conventional baselines.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75" name="Google Shape;10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450281" cy="453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64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64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VQA on Handwritten Documents</a:t>
            </a:r>
            <a:endParaRPr/>
          </a:p>
        </p:txBody>
      </p:sp>
      <p:sp>
        <p:nvSpPr>
          <p:cNvPr id="1083" name="Google Shape;1083;p65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On the other hand, Donut seems robust to the handwritten documents.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84" name="Google Shape;10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450281" cy="453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65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5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092" name="Google Shape;1092;p66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Next, we show some main results of our analysis on Donut.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93" name="Google Shape;109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7275"/>
            <a:ext cx="9144003" cy="170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66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6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Pre-training Strategies</a:t>
            </a:r>
            <a:endParaRPr/>
          </a:p>
        </p:txBody>
      </p:sp>
      <p:sp>
        <p:nvSpPr>
          <p:cNvPr id="1101" name="Google Shape;1101;p67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tested several pre-training tasks.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found that the proposed task is the most simple yet effective approach.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1102" name="Google Shape;1102;p67"/>
          <p:cNvGrpSpPr/>
          <p:nvPr/>
        </p:nvGrpSpPr>
        <p:grpSpPr>
          <a:xfrm>
            <a:off x="1547013" y="2315102"/>
            <a:ext cx="6233987" cy="2624368"/>
            <a:chOff x="0" y="2467275"/>
            <a:chExt cx="4038603" cy="1705575"/>
          </a:xfrm>
        </p:grpSpPr>
        <p:pic>
          <p:nvPicPr>
            <p:cNvPr id="1103" name="Google Shape;1103;p67"/>
            <p:cNvPicPr preferRelativeResize="0"/>
            <p:nvPr/>
          </p:nvPicPr>
          <p:blipFill rotWithShape="1">
            <a:blip r:embed="rId3">
              <a:alphaModFix/>
            </a:blip>
            <a:srcRect b="0" l="0" r="61619" t="0"/>
            <a:stretch/>
          </p:blipFill>
          <p:spPr>
            <a:xfrm>
              <a:off x="0" y="2467275"/>
              <a:ext cx="3509550" cy="170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67"/>
            <p:cNvPicPr preferRelativeResize="0"/>
            <p:nvPr/>
          </p:nvPicPr>
          <p:blipFill rotWithShape="1">
            <a:blip r:embed="rId3">
              <a:alphaModFix/>
            </a:blip>
            <a:srcRect b="0" l="94127" r="0" t="0"/>
            <a:stretch/>
          </p:blipFill>
          <p:spPr>
            <a:xfrm>
              <a:off x="3501627" y="2467275"/>
              <a:ext cx="536975" cy="1705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5" name="Google Shape;1105;p67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67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r>
              <a:rPr lang="en"/>
              <a:t>: Pre-training Strategies</a:t>
            </a:r>
            <a:endParaRPr/>
          </a:p>
        </p:txBody>
      </p:sp>
      <p:sp>
        <p:nvSpPr>
          <p:cNvPr id="1112" name="Google Shape;1112;p68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Other tasks that impose a general knowledge of images and texts on models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show little gains in the fine-tuning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 tasks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1113" name="Google Shape;1113;p68"/>
          <p:cNvGrpSpPr/>
          <p:nvPr/>
        </p:nvGrpSpPr>
        <p:grpSpPr>
          <a:xfrm>
            <a:off x="1547013" y="2315102"/>
            <a:ext cx="6233987" cy="2624368"/>
            <a:chOff x="0" y="2467275"/>
            <a:chExt cx="4038603" cy="1705575"/>
          </a:xfrm>
        </p:grpSpPr>
        <p:pic>
          <p:nvPicPr>
            <p:cNvPr id="1114" name="Google Shape;1114;p68"/>
            <p:cNvPicPr preferRelativeResize="0"/>
            <p:nvPr/>
          </p:nvPicPr>
          <p:blipFill rotWithShape="1">
            <a:blip r:embed="rId3">
              <a:alphaModFix/>
            </a:blip>
            <a:srcRect b="0" l="0" r="61619" t="0"/>
            <a:stretch/>
          </p:blipFill>
          <p:spPr>
            <a:xfrm>
              <a:off x="0" y="2467275"/>
              <a:ext cx="3509550" cy="170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68"/>
            <p:cNvPicPr preferRelativeResize="0"/>
            <p:nvPr/>
          </p:nvPicPr>
          <p:blipFill rotWithShape="1">
            <a:blip r:embed="rId3">
              <a:alphaModFix/>
            </a:blip>
            <a:srcRect b="0" l="94127" r="0" t="0"/>
            <a:stretch/>
          </p:blipFill>
          <p:spPr>
            <a:xfrm>
              <a:off x="3501627" y="2467275"/>
              <a:ext cx="536975" cy="1705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6" name="Google Shape;1116;p68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68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r>
              <a:rPr lang="en"/>
              <a:t>: Pre-training Strategies</a:t>
            </a:r>
            <a:endParaRPr/>
          </a:p>
        </p:txBody>
      </p:sp>
      <p:sp>
        <p:nvSpPr>
          <p:cNvPr id="1123" name="Google Shape;1123;p69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the text reading task, synthetic images were enough for the CORD task. 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1124" name="Google Shape;1124;p69"/>
          <p:cNvGrpSpPr/>
          <p:nvPr/>
        </p:nvGrpSpPr>
        <p:grpSpPr>
          <a:xfrm>
            <a:off x="1547013" y="2315102"/>
            <a:ext cx="6233987" cy="2624368"/>
            <a:chOff x="0" y="2467275"/>
            <a:chExt cx="4038603" cy="1705575"/>
          </a:xfrm>
        </p:grpSpPr>
        <p:pic>
          <p:nvPicPr>
            <p:cNvPr id="1125" name="Google Shape;1125;p69"/>
            <p:cNvPicPr preferRelativeResize="0"/>
            <p:nvPr/>
          </p:nvPicPr>
          <p:blipFill rotWithShape="1">
            <a:blip r:embed="rId3">
              <a:alphaModFix/>
            </a:blip>
            <a:srcRect b="0" l="0" r="61619" t="0"/>
            <a:stretch/>
          </p:blipFill>
          <p:spPr>
            <a:xfrm>
              <a:off x="0" y="2467275"/>
              <a:ext cx="3509550" cy="170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69"/>
            <p:cNvPicPr preferRelativeResize="0"/>
            <p:nvPr/>
          </p:nvPicPr>
          <p:blipFill rotWithShape="1">
            <a:blip r:embed="rId3">
              <a:alphaModFix/>
            </a:blip>
            <a:srcRect b="0" l="94127" r="0" t="0"/>
            <a:stretch/>
          </p:blipFill>
          <p:spPr>
            <a:xfrm>
              <a:off x="3501627" y="2467275"/>
              <a:ext cx="536975" cy="1705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7" name="Google Shape;1127;p69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9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Pre-training Strategies</a:t>
            </a:r>
            <a:endParaRPr/>
          </a:p>
        </p:txBody>
      </p:sp>
      <p:sp>
        <p:nvSpPr>
          <p:cNvPr id="1134" name="Google Shape;1134;p70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But, in the DocVQA task, it was important to see the real images.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1135" name="Google Shape;1135;p70"/>
          <p:cNvGrpSpPr/>
          <p:nvPr/>
        </p:nvGrpSpPr>
        <p:grpSpPr>
          <a:xfrm>
            <a:off x="1547013" y="2315102"/>
            <a:ext cx="6233987" cy="2624368"/>
            <a:chOff x="0" y="2467275"/>
            <a:chExt cx="4038603" cy="1705575"/>
          </a:xfrm>
        </p:grpSpPr>
        <p:pic>
          <p:nvPicPr>
            <p:cNvPr id="1136" name="Google Shape;1136;p70"/>
            <p:cNvPicPr preferRelativeResize="0"/>
            <p:nvPr/>
          </p:nvPicPr>
          <p:blipFill rotWithShape="1">
            <a:blip r:embed="rId3">
              <a:alphaModFix/>
            </a:blip>
            <a:srcRect b="0" l="0" r="61619" t="0"/>
            <a:stretch/>
          </p:blipFill>
          <p:spPr>
            <a:xfrm>
              <a:off x="0" y="2467275"/>
              <a:ext cx="3509550" cy="170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70"/>
            <p:cNvPicPr preferRelativeResize="0"/>
            <p:nvPr/>
          </p:nvPicPr>
          <p:blipFill rotWithShape="1">
            <a:blip r:embed="rId3">
              <a:alphaModFix/>
            </a:blip>
            <a:srcRect b="0" l="94127" r="0" t="0"/>
            <a:stretch/>
          </p:blipFill>
          <p:spPr>
            <a:xfrm>
              <a:off x="3501627" y="2467275"/>
              <a:ext cx="536975" cy="1705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8" name="Google Shape;1138;p70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70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Image Backbones</a:t>
            </a:r>
            <a:endParaRPr/>
          </a:p>
        </p:txBody>
      </p:sp>
      <p:sp>
        <p:nvSpPr>
          <p:cNvPr id="1145" name="Google Shape;1145;p71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Next, </a:t>
            </a: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study popular image classification backbones.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1146" name="Google Shape;1146;p71"/>
          <p:cNvGrpSpPr/>
          <p:nvPr/>
        </p:nvGrpSpPr>
        <p:grpSpPr>
          <a:xfrm>
            <a:off x="2015722" y="2315100"/>
            <a:ext cx="5308081" cy="2624375"/>
            <a:chOff x="2015722" y="2315100"/>
            <a:chExt cx="5308081" cy="2624375"/>
          </a:xfrm>
        </p:grpSpPr>
        <p:pic>
          <p:nvPicPr>
            <p:cNvPr id="1147" name="Google Shape;1147;p71"/>
            <p:cNvPicPr preferRelativeResize="0"/>
            <p:nvPr/>
          </p:nvPicPr>
          <p:blipFill rotWithShape="1">
            <a:blip r:embed="rId3">
              <a:alphaModFix/>
            </a:blip>
            <a:srcRect b="0" l="0" r="94574" t="0"/>
            <a:stretch/>
          </p:blipFill>
          <p:spPr>
            <a:xfrm>
              <a:off x="2015722" y="2315100"/>
              <a:ext cx="765824" cy="262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Google Shape;1148;p71"/>
            <p:cNvPicPr preferRelativeResize="0"/>
            <p:nvPr/>
          </p:nvPicPr>
          <p:blipFill rotWithShape="1">
            <a:blip r:embed="rId3">
              <a:alphaModFix/>
            </a:blip>
            <a:srcRect b="0" l="94127" r="0" t="0"/>
            <a:stretch/>
          </p:blipFill>
          <p:spPr>
            <a:xfrm>
              <a:off x="6494925" y="2315102"/>
              <a:ext cx="828877" cy="2624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9" name="Google Shape;1149;p71"/>
            <p:cNvPicPr preferRelativeResize="0"/>
            <p:nvPr/>
          </p:nvPicPr>
          <p:blipFill rotWithShape="1">
            <a:blip r:embed="rId3">
              <a:alphaModFix/>
            </a:blip>
            <a:srcRect b="0" l="41710" r="31856" t="0"/>
            <a:stretch/>
          </p:blipFill>
          <p:spPr>
            <a:xfrm>
              <a:off x="2776177" y="2315100"/>
              <a:ext cx="3730975" cy="262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0" name="Google Shape;1150;p71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71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2: </a:t>
            </a:r>
            <a:r>
              <a:rPr lang="en"/>
              <a:t>Document Parsing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17575"/>
            <a:ext cx="2368017" cy="43980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18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For another example, a document parser aims to get a data in a format,</a:t>
            </a:r>
            <a:endParaRPr b="1" sz="1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such as, JSON or XML, that contains full information.</a:t>
            </a:r>
            <a:endParaRPr b="1" sz="1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4071850" y="1629750"/>
            <a:ext cx="3263400" cy="11361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VDU Model</a:t>
            </a:r>
            <a:endParaRPr b="1" sz="3500">
              <a:solidFill>
                <a:srgbClr val="0BC36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2912825" y="1868098"/>
            <a:ext cx="821100" cy="6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 rot="5400000">
            <a:off x="5103575" y="3099298"/>
            <a:ext cx="821100" cy="6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3962525" y="3752600"/>
            <a:ext cx="5226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latin typeface="M PLUS 1p"/>
                <a:ea typeface="M PLUS 1p"/>
                <a:cs typeface="M PLUS 1p"/>
                <a:sym typeface="M PLUS 1p"/>
              </a:rPr>
              <a:t>{ "menu": [</a:t>
            </a:r>
            <a:endParaRPr b="1" sz="21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latin typeface="M PLUS 1p"/>
                <a:ea typeface="M PLUS 1p"/>
                <a:cs typeface="M PLUS 1p"/>
                <a:sym typeface="M PLUS 1p"/>
              </a:rPr>
              <a:t>    {</a:t>
            </a:r>
            <a:endParaRPr b="1" sz="21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latin typeface="M PLUS 1p"/>
                <a:ea typeface="M PLUS 1p"/>
                <a:cs typeface="M PLUS 1p"/>
                <a:sym typeface="M PLUS 1p"/>
              </a:rPr>
              <a:t>      "nm": "3002-Kyoto Choco Mochi",</a:t>
            </a:r>
            <a:endParaRPr b="1" sz="21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latin typeface="M PLUS 1p"/>
                <a:ea typeface="M PLUS 1p"/>
                <a:cs typeface="M PLUS 1p"/>
                <a:sym typeface="M PLUS 1p"/>
              </a:rPr>
              <a:t>      "unitprice": "14.000",</a:t>
            </a:r>
            <a:endParaRPr b="1" sz="21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latin typeface="M PLUS 1p"/>
                <a:ea typeface="M PLUS 1p"/>
                <a:cs typeface="M PLUS 1p"/>
                <a:sym typeface="M PLUS 1p"/>
              </a:rPr>
              <a:t>      "cnt": "x2",</a:t>
            </a:r>
            <a:endParaRPr b="1" sz="21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latin typeface="M PLUS 1p"/>
                <a:ea typeface="M PLUS 1p"/>
                <a:cs typeface="M PLUS 1p"/>
                <a:sym typeface="M PLUS 1p"/>
              </a:rPr>
              <a:t>      "price": "28.000"</a:t>
            </a:r>
            <a:endParaRPr b="1" sz="21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latin typeface="M PLUS 1p"/>
                <a:ea typeface="M PLUS 1p"/>
                <a:cs typeface="M PLUS 1p"/>
                <a:sym typeface="M PLUS 1p"/>
              </a:rPr>
              <a:t>    }, … }</a:t>
            </a:r>
            <a:endParaRPr b="1" sz="21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Image Backbones</a:t>
            </a:r>
            <a:endParaRPr/>
          </a:p>
        </p:txBody>
      </p:sp>
      <p:sp>
        <p:nvSpPr>
          <p:cNvPr id="1157" name="Google Shape;1157;p72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Overall, EfficientNetV2 and Swin Transformer outperform the others.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1158" name="Google Shape;1158;p72"/>
          <p:cNvGrpSpPr/>
          <p:nvPr/>
        </p:nvGrpSpPr>
        <p:grpSpPr>
          <a:xfrm>
            <a:off x="2015722" y="2315100"/>
            <a:ext cx="5308081" cy="2624375"/>
            <a:chOff x="2015722" y="2315100"/>
            <a:chExt cx="5308081" cy="2624375"/>
          </a:xfrm>
        </p:grpSpPr>
        <p:pic>
          <p:nvPicPr>
            <p:cNvPr id="1159" name="Google Shape;1159;p72"/>
            <p:cNvPicPr preferRelativeResize="0"/>
            <p:nvPr/>
          </p:nvPicPr>
          <p:blipFill rotWithShape="1">
            <a:blip r:embed="rId3">
              <a:alphaModFix/>
            </a:blip>
            <a:srcRect b="0" l="0" r="94574" t="0"/>
            <a:stretch/>
          </p:blipFill>
          <p:spPr>
            <a:xfrm>
              <a:off x="2015722" y="2315100"/>
              <a:ext cx="765824" cy="262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72"/>
            <p:cNvPicPr preferRelativeResize="0"/>
            <p:nvPr/>
          </p:nvPicPr>
          <p:blipFill rotWithShape="1">
            <a:blip r:embed="rId3">
              <a:alphaModFix/>
            </a:blip>
            <a:srcRect b="0" l="94127" r="0" t="0"/>
            <a:stretch/>
          </p:blipFill>
          <p:spPr>
            <a:xfrm>
              <a:off x="6494925" y="2315102"/>
              <a:ext cx="828877" cy="2624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1" name="Google Shape;1161;p72"/>
            <p:cNvPicPr preferRelativeResize="0"/>
            <p:nvPr/>
          </p:nvPicPr>
          <p:blipFill rotWithShape="1">
            <a:blip r:embed="rId3">
              <a:alphaModFix/>
            </a:blip>
            <a:srcRect b="0" l="41710" r="31856" t="0"/>
            <a:stretch/>
          </p:blipFill>
          <p:spPr>
            <a:xfrm>
              <a:off x="2776177" y="2315100"/>
              <a:ext cx="3730975" cy="262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2" name="Google Shape;1162;p72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2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Image Backbones</a:t>
            </a:r>
            <a:endParaRPr/>
          </a:p>
        </p:txBody>
      </p:sp>
      <p:sp>
        <p:nvSpPr>
          <p:cNvPr id="1169" name="Google Shape;1169;p73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choose Swin Transformer due to the high scalability and performance.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1170" name="Google Shape;1170;p73"/>
          <p:cNvGrpSpPr/>
          <p:nvPr/>
        </p:nvGrpSpPr>
        <p:grpSpPr>
          <a:xfrm>
            <a:off x="2015722" y="2315100"/>
            <a:ext cx="5308081" cy="2624375"/>
            <a:chOff x="2015722" y="2315100"/>
            <a:chExt cx="5308081" cy="2624375"/>
          </a:xfrm>
        </p:grpSpPr>
        <p:pic>
          <p:nvPicPr>
            <p:cNvPr id="1171" name="Google Shape;1171;p73"/>
            <p:cNvPicPr preferRelativeResize="0"/>
            <p:nvPr/>
          </p:nvPicPr>
          <p:blipFill rotWithShape="1">
            <a:blip r:embed="rId3">
              <a:alphaModFix/>
            </a:blip>
            <a:srcRect b="0" l="0" r="94574" t="0"/>
            <a:stretch/>
          </p:blipFill>
          <p:spPr>
            <a:xfrm>
              <a:off x="2015722" y="2315100"/>
              <a:ext cx="765824" cy="262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73"/>
            <p:cNvPicPr preferRelativeResize="0"/>
            <p:nvPr/>
          </p:nvPicPr>
          <p:blipFill rotWithShape="1">
            <a:blip r:embed="rId3">
              <a:alphaModFix/>
            </a:blip>
            <a:srcRect b="0" l="94127" r="0" t="0"/>
            <a:stretch/>
          </p:blipFill>
          <p:spPr>
            <a:xfrm>
              <a:off x="6494925" y="2315102"/>
              <a:ext cx="828877" cy="2624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73"/>
            <p:cNvPicPr preferRelativeResize="0"/>
            <p:nvPr/>
          </p:nvPicPr>
          <p:blipFill rotWithShape="1">
            <a:blip r:embed="rId3">
              <a:alphaModFix/>
            </a:blip>
            <a:srcRect b="0" l="41710" r="31856" t="0"/>
            <a:stretch/>
          </p:blipFill>
          <p:spPr>
            <a:xfrm>
              <a:off x="2776177" y="2315100"/>
              <a:ext cx="3730975" cy="262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4" name="Google Shape;1174;p73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3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Input Resolution</a:t>
            </a:r>
            <a:endParaRPr/>
          </a:p>
        </p:txBody>
      </p:sp>
      <p:sp>
        <p:nvSpPr>
          <p:cNvPr id="1181" name="Google Shape;1181;p74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observed that Donut grows rapidly as we set a larger input size.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1182" name="Google Shape;1182;p74"/>
          <p:cNvGrpSpPr/>
          <p:nvPr/>
        </p:nvGrpSpPr>
        <p:grpSpPr>
          <a:xfrm>
            <a:off x="2271682" y="2315100"/>
            <a:ext cx="4491430" cy="2624375"/>
            <a:chOff x="2015722" y="2315100"/>
            <a:chExt cx="4491430" cy="2624375"/>
          </a:xfrm>
        </p:grpSpPr>
        <p:pic>
          <p:nvPicPr>
            <p:cNvPr id="1183" name="Google Shape;1183;p74"/>
            <p:cNvPicPr preferRelativeResize="0"/>
            <p:nvPr/>
          </p:nvPicPr>
          <p:blipFill rotWithShape="1">
            <a:blip r:embed="rId3">
              <a:alphaModFix/>
            </a:blip>
            <a:srcRect b="0" l="0" r="94574" t="0"/>
            <a:stretch/>
          </p:blipFill>
          <p:spPr>
            <a:xfrm>
              <a:off x="2015722" y="2315100"/>
              <a:ext cx="765824" cy="262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4" name="Google Shape;1184;p74"/>
            <p:cNvPicPr preferRelativeResize="0"/>
            <p:nvPr/>
          </p:nvPicPr>
          <p:blipFill rotWithShape="1">
            <a:blip r:embed="rId3">
              <a:alphaModFix/>
            </a:blip>
            <a:srcRect b="0" l="72023" r="1543" t="0"/>
            <a:stretch/>
          </p:blipFill>
          <p:spPr>
            <a:xfrm>
              <a:off x="2776177" y="2315100"/>
              <a:ext cx="3730975" cy="262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5" name="Google Shape;1185;p74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74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Input Resolution</a:t>
            </a:r>
            <a:endParaRPr/>
          </a:p>
        </p:txBody>
      </p:sp>
      <p:sp>
        <p:nvSpPr>
          <p:cNvPr id="1192" name="Google Shape;1192;p75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This gets clearer in the DocVQA where the images are larger with many tiny texts.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1193" name="Google Shape;1193;p75"/>
          <p:cNvGrpSpPr/>
          <p:nvPr/>
        </p:nvGrpSpPr>
        <p:grpSpPr>
          <a:xfrm>
            <a:off x="2271682" y="2315100"/>
            <a:ext cx="4491430" cy="2624375"/>
            <a:chOff x="2015722" y="2315100"/>
            <a:chExt cx="4491430" cy="2624375"/>
          </a:xfrm>
        </p:grpSpPr>
        <p:pic>
          <p:nvPicPr>
            <p:cNvPr id="1194" name="Google Shape;1194;p75"/>
            <p:cNvPicPr preferRelativeResize="0"/>
            <p:nvPr/>
          </p:nvPicPr>
          <p:blipFill rotWithShape="1">
            <a:blip r:embed="rId3">
              <a:alphaModFix/>
            </a:blip>
            <a:srcRect b="0" l="0" r="94574" t="0"/>
            <a:stretch/>
          </p:blipFill>
          <p:spPr>
            <a:xfrm>
              <a:off x="2015722" y="2315100"/>
              <a:ext cx="765824" cy="262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75"/>
            <p:cNvPicPr preferRelativeResize="0"/>
            <p:nvPr/>
          </p:nvPicPr>
          <p:blipFill rotWithShape="1">
            <a:blip r:embed="rId3">
              <a:alphaModFix/>
            </a:blip>
            <a:srcRect b="0" l="72023" r="1543" t="0"/>
            <a:stretch/>
          </p:blipFill>
          <p:spPr>
            <a:xfrm>
              <a:off x="2776177" y="2315100"/>
              <a:ext cx="3730975" cy="262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6" name="Google Shape;1196;p75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75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OCR Engines</a:t>
            </a:r>
            <a:endParaRPr/>
          </a:p>
        </p:txBody>
      </p:sp>
      <p:sp>
        <p:nvSpPr>
          <p:cNvPr id="1203" name="Google Shape;1203;p76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Next, we study the effects of OCR engines on the traditional baselines.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test four widely-used public engines. 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204" name="Google Shape;12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5067"/>
            <a:ext cx="8839198" cy="247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76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76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OCR Engines</a:t>
            </a:r>
            <a:endParaRPr/>
          </a:p>
        </p:txBody>
      </p:sp>
      <p:sp>
        <p:nvSpPr>
          <p:cNvPr id="1212" name="Google Shape;1212;p77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observed that the scores heavily rely on the OCR engine. 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213" name="Google Shape;121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5067"/>
            <a:ext cx="8839198" cy="247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77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77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OCR Engines</a:t>
            </a:r>
            <a:endParaRPr/>
          </a:p>
        </p:txBody>
      </p:sp>
      <p:sp>
        <p:nvSpPr>
          <p:cNvPr id="1221" name="Google Shape;1221;p78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This shows why we need an OCR-free method.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222" name="Google Shape;122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5067"/>
            <a:ext cx="8839198" cy="247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78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78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230" name="Google Shape;1230;p79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So far, we have introduced our new OCR-free method, Donut.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More experiments and analysis can be found in the manuscript.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31" name="Google Shape;1231;p79"/>
          <p:cNvSpPr/>
          <p:nvPr/>
        </p:nvSpPr>
        <p:spPr>
          <a:xfrm>
            <a:off x="2337482" y="3894802"/>
            <a:ext cx="2920200" cy="17019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35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19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32" name="Google Shape;1232;p79"/>
          <p:cNvSpPr/>
          <p:nvPr/>
        </p:nvSpPr>
        <p:spPr>
          <a:xfrm>
            <a:off x="5876511" y="3873361"/>
            <a:ext cx="1146300" cy="170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 PLUS 1p"/>
                <a:ea typeface="M PLUS 1p"/>
                <a:cs typeface="M PLUS 1p"/>
                <a:sym typeface="M PLUS 1p"/>
              </a:rPr>
              <a:t>Token Sequence</a:t>
            </a:r>
            <a:endParaRPr b="1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33" name="Google Shape;1233;p79"/>
          <p:cNvSpPr/>
          <p:nvPr/>
        </p:nvSpPr>
        <p:spPr>
          <a:xfrm>
            <a:off x="1832069" y="4619241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34" name="Google Shape;1234;p79"/>
          <p:cNvSpPr/>
          <p:nvPr/>
        </p:nvSpPr>
        <p:spPr>
          <a:xfrm>
            <a:off x="5380114" y="4591429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35" name="Google Shape;1235;p79"/>
          <p:cNvSpPr/>
          <p:nvPr/>
        </p:nvSpPr>
        <p:spPr>
          <a:xfrm>
            <a:off x="7158645" y="4544232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36" name="Google Shape;1236;p79"/>
          <p:cNvSpPr txBox="1"/>
          <p:nvPr/>
        </p:nvSpPr>
        <p:spPr>
          <a:xfrm>
            <a:off x="7721685" y="4390153"/>
            <a:ext cx="202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6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37" name="Google Shape;1237;p79"/>
          <p:cNvSpPr/>
          <p:nvPr/>
        </p:nvSpPr>
        <p:spPr>
          <a:xfrm>
            <a:off x="375048" y="38704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38" name="Google Shape;1238;p79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39" name="Google Shape;1239;p79"/>
          <p:cNvSpPr/>
          <p:nvPr/>
        </p:nvSpPr>
        <p:spPr>
          <a:xfrm>
            <a:off x="2293052" y="1432033"/>
            <a:ext cx="1641300" cy="6741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16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40" name="Google Shape;1240;p79"/>
          <p:cNvSpPr/>
          <p:nvPr/>
        </p:nvSpPr>
        <p:spPr>
          <a:xfrm>
            <a:off x="4111730" y="2302190"/>
            <a:ext cx="2701200" cy="8058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41" name="Google Shape;1241;p79"/>
          <p:cNvSpPr/>
          <p:nvPr/>
        </p:nvSpPr>
        <p:spPr>
          <a:xfrm>
            <a:off x="1814177" y="1681427"/>
            <a:ext cx="3741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42" name="Google Shape;1242;p79"/>
          <p:cNvSpPr/>
          <p:nvPr/>
        </p:nvSpPr>
        <p:spPr>
          <a:xfrm>
            <a:off x="4328847" y="1461420"/>
            <a:ext cx="4320000" cy="38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43" name="Google Shape;1243;p79"/>
          <p:cNvSpPr/>
          <p:nvPr/>
        </p:nvSpPr>
        <p:spPr>
          <a:xfrm rot="5400000">
            <a:off x="2902075" y="2277231"/>
            <a:ext cx="1116300" cy="10089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44" name="Google Shape;1244;p79"/>
          <p:cNvSpPr/>
          <p:nvPr/>
        </p:nvSpPr>
        <p:spPr>
          <a:xfrm rot="-5400000">
            <a:off x="5171769" y="1772482"/>
            <a:ext cx="307800" cy="5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45" name="Google Shape;1245;p79"/>
          <p:cNvSpPr/>
          <p:nvPr/>
        </p:nvSpPr>
        <p:spPr>
          <a:xfrm rot="5400000">
            <a:off x="7762158" y="1964888"/>
            <a:ext cx="3522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46" name="Google Shape;1246;p79"/>
          <p:cNvSpPr txBox="1"/>
          <p:nvPr/>
        </p:nvSpPr>
        <p:spPr>
          <a:xfrm>
            <a:off x="7281089" y="2461686"/>
            <a:ext cx="20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4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247" name="Google Shape;1247;p79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79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254" name="Google Shape;1254;p80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So far, we have introduced our new OCR-free method, Donut.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More experiments and analysis can be found in the manuscript.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55" name="Google Shape;1255;p80"/>
          <p:cNvSpPr/>
          <p:nvPr/>
        </p:nvSpPr>
        <p:spPr>
          <a:xfrm>
            <a:off x="2337482" y="3894802"/>
            <a:ext cx="2920200" cy="17019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35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19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56" name="Google Shape;1256;p80"/>
          <p:cNvSpPr/>
          <p:nvPr/>
        </p:nvSpPr>
        <p:spPr>
          <a:xfrm>
            <a:off x="5876511" y="3873361"/>
            <a:ext cx="1146300" cy="170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 PLUS 1p"/>
                <a:ea typeface="M PLUS 1p"/>
                <a:cs typeface="M PLUS 1p"/>
                <a:sym typeface="M PLUS 1p"/>
              </a:rPr>
              <a:t>Token Sequence</a:t>
            </a:r>
            <a:endParaRPr b="1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57" name="Google Shape;1257;p80"/>
          <p:cNvSpPr/>
          <p:nvPr/>
        </p:nvSpPr>
        <p:spPr>
          <a:xfrm>
            <a:off x="1832069" y="4619241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8" name="Google Shape;1258;p80"/>
          <p:cNvSpPr/>
          <p:nvPr/>
        </p:nvSpPr>
        <p:spPr>
          <a:xfrm>
            <a:off x="5380114" y="4591429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9" name="Google Shape;1259;p80"/>
          <p:cNvSpPr/>
          <p:nvPr/>
        </p:nvSpPr>
        <p:spPr>
          <a:xfrm>
            <a:off x="7158645" y="4544232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60" name="Google Shape;1260;p80"/>
          <p:cNvSpPr txBox="1"/>
          <p:nvPr/>
        </p:nvSpPr>
        <p:spPr>
          <a:xfrm>
            <a:off x="7721685" y="4390153"/>
            <a:ext cx="202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6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61" name="Google Shape;1261;p80"/>
          <p:cNvSpPr/>
          <p:nvPr/>
        </p:nvSpPr>
        <p:spPr>
          <a:xfrm>
            <a:off x="375048" y="38704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62" name="Google Shape;1262;p80"/>
          <p:cNvSpPr/>
          <p:nvPr/>
        </p:nvSpPr>
        <p:spPr>
          <a:xfrm>
            <a:off x="375048" y="14320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63" name="Google Shape;1263;p80"/>
          <p:cNvSpPr/>
          <p:nvPr/>
        </p:nvSpPr>
        <p:spPr>
          <a:xfrm>
            <a:off x="2293052" y="1432033"/>
            <a:ext cx="1641300" cy="6741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0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6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16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64" name="Google Shape;1264;p80"/>
          <p:cNvSpPr/>
          <p:nvPr/>
        </p:nvSpPr>
        <p:spPr>
          <a:xfrm>
            <a:off x="4111730" y="2302190"/>
            <a:ext cx="2701200" cy="8058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27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65" name="Google Shape;1265;p80"/>
          <p:cNvSpPr/>
          <p:nvPr/>
        </p:nvSpPr>
        <p:spPr>
          <a:xfrm>
            <a:off x="1814177" y="1681427"/>
            <a:ext cx="3741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66" name="Google Shape;1266;p80"/>
          <p:cNvSpPr/>
          <p:nvPr/>
        </p:nvSpPr>
        <p:spPr>
          <a:xfrm>
            <a:off x="4328847" y="1461420"/>
            <a:ext cx="4320000" cy="38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17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67" name="Google Shape;1267;p80"/>
          <p:cNvSpPr/>
          <p:nvPr/>
        </p:nvSpPr>
        <p:spPr>
          <a:xfrm rot="5400000">
            <a:off x="2902075" y="2277231"/>
            <a:ext cx="1116300" cy="1008900"/>
          </a:xfrm>
          <a:prstGeom prst="bentUpArrow">
            <a:avLst>
              <a:gd fmla="val 13074" name="adj1"/>
              <a:gd fmla="val 25000" name="adj2"/>
              <a:gd fmla="val 24467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68" name="Google Shape;1268;p80"/>
          <p:cNvSpPr/>
          <p:nvPr/>
        </p:nvSpPr>
        <p:spPr>
          <a:xfrm rot="-5400000">
            <a:off x="5171769" y="1772482"/>
            <a:ext cx="307800" cy="5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69" name="Google Shape;1269;p80"/>
          <p:cNvSpPr/>
          <p:nvPr/>
        </p:nvSpPr>
        <p:spPr>
          <a:xfrm rot="5400000">
            <a:off x="7762158" y="1964888"/>
            <a:ext cx="3522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70" name="Google Shape;1270;p80"/>
          <p:cNvSpPr txBox="1"/>
          <p:nvPr/>
        </p:nvSpPr>
        <p:spPr>
          <a:xfrm>
            <a:off x="7281089" y="2461686"/>
            <a:ext cx="20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4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271" name="Google Shape;1271;p80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80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278" name="Google Shape;1278;p81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The proposed method, Donut, directly maps an input document image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into a desired structured output.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79" name="Google Shape;1279;p8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The proposed method, Donut, directly maps an input document image into a desired structured output.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280" name="Google Shape;1280;p81"/>
          <p:cNvSpPr/>
          <p:nvPr/>
        </p:nvSpPr>
        <p:spPr>
          <a:xfrm>
            <a:off x="2337482" y="3894802"/>
            <a:ext cx="2920200" cy="17019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35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19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81" name="Google Shape;1281;p81"/>
          <p:cNvSpPr/>
          <p:nvPr/>
        </p:nvSpPr>
        <p:spPr>
          <a:xfrm>
            <a:off x="5876511" y="3873361"/>
            <a:ext cx="1146300" cy="170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 PLUS 1p"/>
                <a:ea typeface="M PLUS 1p"/>
                <a:cs typeface="M PLUS 1p"/>
                <a:sym typeface="M PLUS 1p"/>
              </a:rPr>
              <a:t>Token Sequence</a:t>
            </a:r>
            <a:endParaRPr b="1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82" name="Google Shape;1282;p81"/>
          <p:cNvSpPr/>
          <p:nvPr/>
        </p:nvSpPr>
        <p:spPr>
          <a:xfrm>
            <a:off x="1832069" y="4619241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83" name="Google Shape;1283;p81"/>
          <p:cNvSpPr/>
          <p:nvPr/>
        </p:nvSpPr>
        <p:spPr>
          <a:xfrm>
            <a:off x="5380114" y="4591429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84" name="Google Shape;1284;p81"/>
          <p:cNvSpPr/>
          <p:nvPr/>
        </p:nvSpPr>
        <p:spPr>
          <a:xfrm>
            <a:off x="7158645" y="4544232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85" name="Google Shape;1285;p81"/>
          <p:cNvSpPr txBox="1"/>
          <p:nvPr/>
        </p:nvSpPr>
        <p:spPr>
          <a:xfrm>
            <a:off x="7721685" y="4390153"/>
            <a:ext cx="202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6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86" name="Google Shape;1286;p81"/>
          <p:cNvSpPr/>
          <p:nvPr/>
        </p:nvSpPr>
        <p:spPr>
          <a:xfrm>
            <a:off x="375048" y="38704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287" name="Google Shape;1287;p81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81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 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Here, we show a representative pipeline of visual document parsing.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127" name="Google Shape;127;p19"/>
          <p:cNvCxnSpPr>
            <a:stCxn id="128" idx="3"/>
            <a:endCxn id="129" idx="1"/>
          </p:cNvCxnSpPr>
          <p:nvPr/>
        </p:nvCxnSpPr>
        <p:spPr>
          <a:xfrm flipH="1" rot="10800000">
            <a:off x="1556801" y="3210271"/>
            <a:ext cx="55554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69975"/>
            <a:ext cx="1556801" cy="289139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19"/>
          <p:cNvSpPr txBox="1"/>
          <p:nvPr/>
        </p:nvSpPr>
        <p:spPr>
          <a:xfrm>
            <a:off x="291650" y="1262075"/>
            <a:ext cx="97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 PLUS 1p"/>
                <a:ea typeface="M PLUS 1p"/>
                <a:cs typeface="M PLUS 1p"/>
                <a:sym typeface="M PLUS 1p"/>
              </a:rPr>
              <a:t>Input</a:t>
            </a:r>
            <a:endParaRPr b="1" sz="21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7461200" y="1262075"/>
            <a:ext cx="132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1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7112300" y="1764575"/>
            <a:ext cx="2020500" cy="28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{ "items": [ 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   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      "name": "3002-Kyoto Choco Mochi",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      "count": 2,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"priceInfo":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"unitPrice": 14000,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        "price": 28000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      }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},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"name": "1001 - Choco Bun",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"count": 1,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"priceInfo":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"unitPrice": 22000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"price": 22000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}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}, ...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"total": [ { 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"menuqty_cnt": 4, 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"total_price": 50000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} 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]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}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≈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294" name="Google Shape;1294;p82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Unlike conventional methods, Donut does not depend on OCR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and can easily be trained in an end-to-end fashion.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95" name="Google Shape;1295;p8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The proposed method, Donut, directly maps an input document image into a desired structured output.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Unlike conventional methods, Donut does not depend on OCR and can easily be trained in an end-to-end fashion.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296" name="Google Shape;1296;p82"/>
          <p:cNvSpPr/>
          <p:nvPr/>
        </p:nvSpPr>
        <p:spPr>
          <a:xfrm>
            <a:off x="2337482" y="3894802"/>
            <a:ext cx="2920200" cy="17019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35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9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19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97" name="Google Shape;1297;p82"/>
          <p:cNvSpPr/>
          <p:nvPr/>
        </p:nvSpPr>
        <p:spPr>
          <a:xfrm>
            <a:off x="5876511" y="3873361"/>
            <a:ext cx="1146300" cy="170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 PLUS 1p"/>
                <a:ea typeface="M PLUS 1p"/>
                <a:cs typeface="M PLUS 1p"/>
                <a:sym typeface="M PLUS 1p"/>
              </a:rPr>
              <a:t>Token Sequence</a:t>
            </a:r>
            <a:endParaRPr b="1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98" name="Google Shape;1298;p82"/>
          <p:cNvSpPr/>
          <p:nvPr/>
        </p:nvSpPr>
        <p:spPr>
          <a:xfrm>
            <a:off x="1832069" y="4619241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99" name="Google Shape;1299;p82"/>
          <p:cNvSpPr/>
          <p:nvPr/>
        </p:nvSpPr>
        <p:spPr>
          <a:xfrm>
            <a:off x="5380114" y="4591429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300" name="Google Shape;1300;p82"/>
          <p:cNvSpPr/>
          <p:nvPr/>
        </p:nvSpPr>
        <p:spPr>
          <a:xfrm>
            <a:off x="7158645" y="4544232"/>
            <a:ext cx="3741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301" name="Google Shape;1301;p82"/>
          <p:cNvSpPr txBox="1"/>
          <p:nvPr/>
        </p:nvSpPr>
        <p:spPr>
          <a:xfrm>
            <a:off x="7721685" y="4390153"/>
            <a:ext cx="202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6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02" name="Google Shape;1302;p82"/>
          <p:cNvSpPr/>
          <p:nvPr/>
        </p:nvSpPr>
        <p:spPr>
          <a:xfrm>
            <a:off x="375048" y="3870420"/>
            <a:ext cx="1352700" cy="16767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24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303" name="Google Shape;1303;p82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82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310" name="Google Shape;1310;p83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also propose a synthetic document image generator, SynthDoG.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11" name="Google Shape;1311;p8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The proposed method, Donut, directly maps an input document image into a desired structured output.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Unlike conventional methods, Donut does not depend on OCR and can easily be trained in an end-to-end fashion.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We also propose a synthetic document image generator, SynthDoG.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312" name="Google Shape;1312;p83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83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319" name="Google Shape;1319;p84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Through extensive experiments and analyses, 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show the high performance and cost-effectiveness of Donut.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20" name="Google Shape;1320;p8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The proposed method, Donut, directly maps an input document image into a desired structured output.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Unlike conventional methods, Donut does not depend on OCR and can easily be trained in an end-to-end fashion.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We also propose a synthetic document image generator, SynthDoG.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Through extensive experiments and analyses, we show the high performance and cost-effectiveness of Donut.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321" name="Google Shape;1321;p84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84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328" name="Google Shape;1328;p85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 believe our work can easily be extended to other domains/tasks regarding document understanding.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29" name="Google Shape;1329;p8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The proposed method, Donut, directly maps an input document image into a desired structured output.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Unlike conventional methods, Donut does not depend on OCR and can easily be trained in an end-to-end fashion.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We also propose a synthetic document image generator, SynthDoG.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Through extensive experiments and analyses, we show the high performance and cost-effectiveness of Donut.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We believe our work can easily be extended to other domains/tasks regarding document understanding.</a:t>
            </a:r>
            <a:endParaRPr sz="2300"/>
          </a:p>
        </p:txBody>
      </p:sp>
      <p:pic>
        <p:nvPicPr>
          <p:cNvPr id="1330" name="Google Shape;1330;p85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85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86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If you have any questions please feel free to contact me :)</a:t>
            </a:r>
            <a:b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Thank you!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37" name="Google Shape;1337;p86"/>
          <p:cNvSpPr txBox="1"/>
          <p:nvPr/>
        </p:nvSpPr>
        <p:spPr>
          <a:xfrm>
            <a:off x="-72600" y="1746333"/>
            <a:ext cx="9254700" cy="23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Thank you!</a:t>
            </a:r>
            <a:endParaRPr b="1" sz="29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38" name="Google Shape;1338;p86"/>
          <p:cNvSpPr txBox="1"/>
          <p:nvPr/>
        </p:nvSpPr>
        <p:spPr>
          <a:xfrm>
            <a:off x="3054750" y="34290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19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Contact:</a:t>
            </a:r>
            <a:r>
              <a:rPr b="1" baseline="30000" lang="en" sz="19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 gwkim.rsrch@gmail.com</a:t>
            </a:r>
            <a:endParaRPr/>
          </a:p>
        </p:txBody>
      </p:sp>
      <p:pic>
        <p:nvPicPr>
          <p:cNvPr id="1339" name="Google Shape;1339;p86"/>
          <p:cNvPicPr preferRelativeResize="0"/>
          <p:nvPr/>
        </p:nvPicPr>
        <p:blipFill rotWithShape="1">
          <a:blip r:embed="rId3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86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 </a:t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Most conventional VDU methods share a similar pipeline.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141" name="Google Shape;141;p20"/>
          <p:cNvCxnSpPr>
            <a:stCxn id="142" idx="3"/>
            <a:endCxn id="143" idx="1"/>
          </p:cNvCxnSpPr>
          <p:nvPr/>
        </p:nvCxnSpPr>
        <p:spPr>
          <a:xfrm flipH="1" rot="10800000">
            <a:off x="1556801" y="3210271"/>
            <a:ext cx="606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0"/>
          <p:cNvCxnSpPr>
            <a:stCxn id="143" idx="3"/>
            <a:endCxn id="145" idx="1"/>
          </p:cNvCxnSpPr>
          <p:nvPr/>
        </p:nvCxnSpPr>
        <p:spPr>
          <a:xfrm>
            <a:off x="3719661" y="3210276"/>
            <a:ext cx="687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0"/>
          <p:cNvCxnSpPr>
            <a:stCxn id="145" idx="3"/>
            <a:endCxn id="147" idx="1"/>
          </p:cNvCxnSpPr>
          <p:nvPr/>
        </p:nvCxnSpPr>
        <p:spPr>
          <a:xfrm flipH="1" rot="10800000">
            <a:off x="6527002" y="3210275"/>
            <a:ext cx="5853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69975"/>
            <a:ext cx="1556801" cy="289139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0"/>
          <p:cNvSpPr/>
          <p:nvPr/>
        </p:nvSpPr>
        <p:spPr>
          <a:xfrm>
            <a:off x="2339013" y="2367275"/>
            <a:ext cx="1204416" cy="1691388"/>
          </a:xfrm>
          <a:prstGeom prst="cloud">
            <a:avLst/>
          </a:prstGeom>
          <a:solidFill>
            <a:srgbClr val="EFEFEF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666666"/>
                </a:solidFill>
                <a:latin typeface="M PLUS 1p"/>
                <a:ea typeface="M PLUS 1p"/>
                <a:cs typeface="M PLUS 1p"/>
                <a:sym typeface="M PLUS 1p"/>
              </a:rPr>
              <a:t>…</a:t>
            </a:r>
            <a:endParaRPr b="1" sz="3100">
              <a:solidFill>
                <a:srgbClr val="666666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4864613" y="2367275"/>
            <a:ext cx="1204416" cy="1691388"/>
          </a:xfrm>
          <a:prstGeom prst="cloud">
            <a:avLst/>
          </a:prstGeom>
          <a:solidFill>
            <a:srgbClr val="EFEFEF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666666"/>
                </a:solidFill>
                <a:latin typeface="M PLUS 1p"/>
                <a:ea typeface="M PLUS 1p"/>
                <a:cs typeface="M PLUS 1p"/>
                <a:sym typeface="M PLUS 1p"/>
              </a:rPr>
              <a:t>…</a:t>
            </a:r>
            <a:endParaRPr b="1" sz="3100">
              <a:solidFill>
                <a:srgbClr val="666666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291650" y="1262075"/>
            <a:ext cx="97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 PLUS 1p"/>
                <a:ea typeface="M PLUS 1p"/>
                <a:cs typeface="M PLUS 1p"/>
                <a:sym typeface="M PLUS 1p"/>
              </a:rPr>
              <a:t>Input</a:t>
            </a:r>
            <a:endParaRPr b="1" sz="21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461200" y="1262075"/>
            <a:ext cx="132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21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7112300" y="1764575"/>
            <a:ext cx="2020500" cy="28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{ "items": [ 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   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      "name": "3002-Kyoto Choco Mochi",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      "count": 2,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"priceInfo":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"unitPrice": 14000,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        "price": 28000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      }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},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"name": "1001 - Choco Bun",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"count": 1,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"priceInfo": {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"unitPrice": 22000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  "price": 22000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}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}, ...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],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"total": [ { 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"menuqty_cnt": 4, 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  "total_price": 50000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  } 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  ]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}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≈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VDU Model</a:t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0" y="6198625"/>
            <a:ext cx="9144000" cy="659400"/>
          </a:xfrm>
          <a:prstGeom prst="rect">
            <a:avLst/>
          </a:prstGeom>
          <a:solidFill>
            <a:srgbClr val="666666">
              <a:alpha val="60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First, a text detector finds all text boxes.</a:t>
            </a:r>
            <a:endParaRPr b="1" sz="1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161" name="Google Shape;161;p21"/>
          <p:cNvCxnSpPr>
            <a:stCxn id="162" idx="3"/>
            <a:endCxn id="163" idx="1"/>
          </p:cNvCxnSpPr>
          <p:nvPr/>
        </p:nvCxnSpPr>
        <p:spPr>
          <a:xfrm flipH="1" rot="10800000">
            <a:off x="1556801" y="3210271"/>
            <a:ext cx="606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69975"/>
            <a:ext cx="1556801" cy="289139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/>
          </a:blip>
          <a:srcRect b="0" l="69" r="59" t="0"/>
          <a:stretch/>
        </p:blipFill>
        <p:spPr>
          <a:xfrm>
            <a:off x="2162856" y="1764575"/>
            <a:ext cx="1556805" cy="28914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5" name="Google Shape;165;p21"/>
          <p:cNvCxnSpPr/>
          <p:nvPr/>
        </p:nvCxnSpPr>
        <p:spPr>
          <a:xfrm>
            <a:off x="1813706" y="2417488"/>
            <a:ext cx="544500" cy="717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1"/>
          <p:cNvCxnSpPr/>
          <p:nvPr/>
        </p:nvCxnSpPr>
        <p:spPr>
          <a:xfrm flipH="1">
            <a:off x="3488281" y="2360900"/>
            <a:ext cx="635100" cy="746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7" name="Google Shape;1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3707" y="1957690"/>
            <a:ext cx="2296780" cy="3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1"/>
          <p:cNvSpPr txBox="1"/>
          <p:nvPr/>
        </p:nvSpPr>
        <p:spPr>
          <a:xfrm>
            <a:off x="1027450" y="479444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Detection!         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6">
            <a:alphaModFix/>
          </a:blip>
          <a:srcRect b="14778" l="14778" r="14848" t="14848"/>
          <a:stretch/>
        </p:blipFill>
        <p:spPr>
          <a:xfrm>
            <a:off x="-19050" y="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-152400" y="423009"/>
            <a:ext cx="7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C360"/>
                </a:solidFill>
                <a:latin typeface="M PLUS 1p"/>
                <a:ea typeface="M PLUS 1p"/>
                <a:cs typeface="M PLUS 1p"/>
                <a:sym typeface="M PLUS 1p"/>
              </a:rPr>
              <a:t>Slide</a:t>
            </a:r>
            <a:endParaRPr>
              <a:solidFill>
                <a:srgbClr val="0BC3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